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5143500" cx="9144000"/>
  <p:notesSz cx="6858000" cy="9144000"/>
  <p:embeddedFontLst>
    <p:embeddedFont>
      <p:font typeface="Roboto"/>
      <p:regular r:id="rId34"/>
      <p:bold r:id="rId35"/>
      <p:italic r:id="rId36"/>
      <p:boldItalic r:id="rId37"/>
    </p:embeddedFont>
    <p:embeddedFont>
      <p:font typeface="Merriweather"/>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2" roundtripDataSignature="AMtx7miBEQWjZ8FdjHgF9/Usa45HkW5U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3FEE17D-5B2B-4369-8767-536C244FD234}">
  <a:tblStyle styleId="{73FEE17D-5B2B-4369-8767-536C244FD234}"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27A2592-F100-4E21-A089-EAA150A267B0}"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Merriweather-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Roboto-bold.fntdata"/><Relationship Id="rId12" Type="http://schemas.openxmlformats.org/officeDocument/2006/relationships/slide" Target="slides/slide6.xml"/><Relationship Id="rId34" Type="http://schemas.openxmlformats.org/officeDocument/2006/relationships/font" Target="fonts/Roboto-regular.fntdata"/><Relationship Id="rId15" Type="http://schemas.openxmlformats.org/officeDocument/2006/relationships/slide" Target="slides/slide9.xml"/><Relationship Id="rId37" Type="http://schemas.openxmlformats.org/officeDocument/2006/relationships/font" Target="fonts/Roboto-boldItalic.fntdata"/><Relationship Id="rId14" Type="http://schemas.openxmlformats.org/officeDocument/2006/relationships/slide" Target="slides/slide8.xml"/><Relationship Id="rId36" Type="http://schemas.openxmlformats.org/officeDocument/2006/relationships/font" Target="fonts/Roboto-italic.fntdata"/><Relationship Id="rId17" Type="http://schemas.openxmlformats.org/officeDocument/2006/relationships/slide" Target="slides/slide11.xml"/><Relationship Id="rId39" Type="http://schemas.openxmlformats.org/officeDocument/2006/relationships/font" Target="fonts/Merriweather-bold.fntdata"/><Relationship Id="rId16" Type="http://schemas.openxmlformats.org/officeDocument/2006/relationships/slide" Target="slides/slide10.xml"/><Relationship Id="rId38" Type="http://schemas.openxmlformats.org/officeDocument/2006/relationships/font" Target="fonts/Merriweather-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cg.com/publications/2017/people-organization-leadership-talent-innovation-through-diversity-mix-that-matters" TargetMode="External"/><Relationship Id="rId3" Type="http://schemas.openxmlformats.org/officeDocument/2006/relationships/hyperlink" Target="https://www.mckinsey.com/featured-insights/diversity-and-inclusion/diversity-matters-even-more-the-case-for-holistic-impact" TargetMode="External"/><Relationship Id="rId4" Type="http://schemas.openxmlformats.org/officeDocument/2006/relationships/hyperlink" Target="https://www.forbes.com/sites/eriklarson/2017/09/21/new-research-diversity-inclusion-better-decision-making-at-work/?sh=4f41c5674cb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cg.com/publications/2017/people-organization-leadership-talent-innovation-through-diversity-mix-that-matters" TargetMode="External"/><Relationship Id="rId3" Type="http://schemas.openxmlformats.org/officeDocument/2006/relationships/hyperlink" Target="https://www.mckinsey.com/featured-insights/diversity-and-inclusion/diversity-matters-even-more-the-case-for-holistic-impact" TargetMode="External"/><Relationship Id="rId4" Type="http://schemas.openxmlformats.org/officeDocument/2006/relationships/hyperlink" Target="https://www.forbes.com/sites/eriklarson/2017/09/21/new-research-diversity-inclusion-better-decision-making-at-work/?sh=4f41c5674cbf"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ites.google.com/roche.com/pc-global-inclusion-diversity/how-we-drive-di/by-the-numbers#h.cahtkzn7gsqy"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rbes.com/sites/teresahopke/2022/05/31/i-cant-say-anything-anymorethe-role-of-inclusive-language-in-dei/"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6aecb26dc8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6aecb26dc8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0" marL="285750" rtl="0" algn="l">
              <a:lnSpc>
                <a:spcPct val="90000"/>
              </a:lnSpc>
              <a:spcBef>
                <a:spcPts val="0"/>
              </a:spcBef>
              <a:spcAft>
                <a:spcPts val="1000"/>
              </a:spcAft>
              <a:buClr>
                <a:schemeClr val="dk1"/>
              </a:buClr>
              <a:buSzPts val="1100"/>
              <a:buChar char="●"/>
            </a:pPr>
            <a:r>
              <a:rPr lang="en">
                <a:solidFill>
                  <a:schemeClr val="dk1"/>
                </a:solidFill>
                <a:latin typeface="Arial"/>
                <a:ea typeface="Arial"/>
                <a:cs typeface="Arial"/>
                <a:sym typeface="Arial"/>
              </a:rPr>
              <a:t>Putting DE&amp;I data front and center, consistently tracked &amp; visible is a catalyst to take action </a:t>
            </a:r>
            <a:endParaRPr>
              <a:latin typeface="Arial"/>
              <a:ea typeface="Arial"/>
              <a:cs typeface="Arial"/>
              <a:sym typeface="Arial"/>
            </a:endParaRPr>
          </a:p>
        </p:txBody>
      </p:sp>
      <p:sp>
        <p:nvSpPr>
          <p:cNvPr id="238" name="Google Shape;23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u="sng">
                <a:solidFill>
                  <a:schemeClr val="hlink"/>
                </a:solidFill>
                <a:latin typeface="Arial"/>
                <a:ea typeface="Arial"/>
                <a:cs typeface="Arial"/>
                <a:sym typeface="Arial"/>
                <a:hlinkClick r:id="rId2"/>
              </a:rPr>
              <a:t>https://www.bcg.com/publications/2017/people-organization-leadership-talent-innovation-through-diversity-mix-that-matters</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u="sng">
                <a:solidFill>
                  <a:schemeClr val="hlink"/>
                </a:solidFill>
                <a:latin typeface="Arial"/>
                <a:ea typeface="Arial"/>
                <a:cs typeface="Arial"/>
                <a:sym typeface="Arial"/>
                <a:hlinkClick r:id="rId3"/>
              </a:rPr>
              <a:t>https://www.mckinsey.com/featured-insights/diversity-and-inclusion/diversity-matters-even-more-the-case-for-holistic-impact</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u="sng">
                <a:solidFill>
                  <a:schemeClr val="hlink"/>
                </a:solidFill>
                <a:latin typeface="Arial"/>
                <a:ea typeface="Arial"/>
                <a:cs typeface="Arial"/>
                <a:sym typeface="Arial"/>
                <a:hlinkClick r:id="rId4"/>
              </a:rPr>
              <a:t>https://www.forbes.com/sites/eriklarson/2017/09/21/new-research-diversity-inclusion-better-decision-making-at-work/?sh=4f41c5674cbf</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
                <a:solidFill>
                  <a:schemeClr val="dk1"/>
                </a:solidFill>
                <a:latin typeface="Arial"/>
                <a:ea typeface="Arial"/>
                <a:cs typeface="Arial"/>
                <a:sym typeface="Arial"/>
              </a:rPr>
              <a:t>Coaching questions:</a:t>
            </a:r>
            <a:endParaRPr b="1">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Tell me more of  your perspective. What aspects suggest we are diverse enough?</a:t>
            </a:r>
            <a:endParaRPr sz="1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How can we build more equity into our strategy so that everyone has a positive outcome? </a:t>
            </a:r>
            <a:endParaRPr sz="1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Are there any groups we may not have considered and may potentially leave behind?  </a:t>
            </a:r>
            <a:endParaRPr sz="1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What are the needs of your team? What would add value?</a:t>
            </a:r>
            <a:endParaRPr sz="1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Tell me about your experiences on DE&amp;I</a:t>
            </a:r>
            <a:endParaRPr sz="10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Arial"/>
                <a:ea typeface="Arial"/>
                <a:cs typeface="Arial"/>
                <a:sym typeface="Arial"/>
              </a:rPr>
              <a:t>Let us have a look at the current representation of the team, the pipeline, the department? (and the workforce demographics overall)</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
        <p:nvSpPr>
          <p:cNvPr id="278" name="Google Shape;278;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u="sng">
                <a:solidFill>
                  <a:schemeClr val="hlink"/>
                </a:solidFill>
                <a:latin typeface="Arial"/>
                <a:ea typeface="Arial"/>
                <a:cs typeface="Arial"/>
                <a:sym typeface="Arial"/>
                <a:hlinkClick r:id="rId2"/>
              </a:rPr>
              <a:t>https://www.bcg.com/publications/2017/people-organization-leadership-talent-innovation-through-diversity-mix-that-matters</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u="sng">
                <a:solidFill>
                  <a:schemeClr val="hlink"/>
                </a:solidFill>
                <a:latin typeface="Arial"/>
                <a:ea typeface="Arial"/>
                <a:cs typeface="Arial"/>
                <a:sym typeface="Arial"/>
                <a:hlinkClick r:id="rId3"/>
              </a:rPr>
              <a:t>https://www.mckinsey.com/featured-insights/diversity-and-inclusion/diversity-matters-even-more-the-case-for-holistic-impact</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u="sng">
                <a:solidFill>
                  <a:schemeClr val="hlink"/>
                </a:solidFill>
                <a:latin typeface="Arial"/>
                <a:ea typeface="Arial"/>
                <a:cs typeface="Arial"/>
                <a:sym typeface="Arial"/>
                <a:hlinkClick r:id="rId4"/>
              </a:rPr>
              <a:t>https://www.forbes.com/sites/eriklarson/2017/09/21/new-research-diversity-inclusion-better-decision-making-at-work/?sh=4f41c5674cbf</a:t>
            </a:r>
            <a:endParaRPr>
              <a:latin typeface="Arial"/>
              <a:ea typeface="Arial"/>
              <a:cs typeface="Arial"/>
              <a:sym typeface="Arial"/>
            </a:endParaRPr>
          </a:p>
          <a:p>
            <a:pPr indent="0" lvl="0" marL="0" rtl="0" algn="l">
              <a:lnSpc>
                <a:spcPct val="100000"/>
              </a:lnSpc>
              <a:spcBef>
                <a:spcPts val="0"/>
              </a:spcBef>
              <a:spcAft>
                <a:spcPts val="0"/>
              </a:spcAft>
              <a:buSzPts val="1100"/>
              <a:buNone/>
            </a:pPr>
            <a:r>
              <a:rPr b="1" lang="en">
                <a:latin typeface="Arial"/>
                <a:ea typeface="Arial"/>
                <a:cs typeface="Arial"/>
                <a:sym typeface="Arial"/>
              </a:rPr>
              <a:t>Coaching questions:</a:t>
            </a:r>
            <a:endParaRPr b="1">
              <a:latin typeface="Arial"/>
              <a:ea typeface="Arial"/>
              <a:cs typeface="Arial"/>
              <a:sym typeface="Arial"/>
            </a:endParaRPr>
          </a:p>
          <a:p>
            <a:pPr indent="0" lvl="0" marL="0" rtl="0" algn="l">
              <a:lnSpc>
                <a:spcPct val="115000"/>
              </a:lnSpc>
              <a:spcBef>
                <a:spcPts val="0"/>
              </a:spcBef>
              <a:spcAft>
                <a:spcPts val="0"/>
              </a:spcAft>
              <a:buSzPts val="1100"/>
              <a:buNone/>
            </a:pPr>
            <a:r>
              <a:rPr lang="en" sz="1000">
                <a:latin typeface="Arial"/>
                <a:ea typeface="Arial"/>
                <a:cs typeface="Arial"/>
                <a:sym typeface="Arial"/>
              </a:rPr>
              <a:t>Tell me more of  your perspective. What aspects suggest we are diverse enough?</a:t>
            </a:r>
            <a:endParaRPr sz="1000">
              <a:latin typeface="Arial"/>
              <a:ea typeface="Arial"/>
              <a:cs typeface="Arial"/>
              <a:sym typeface="Arial"/>
            </a:endParaRPr>
          </a:p>
          <a:p>
            <a:pPr indent="0" lvl="0" marL="0" rtl="0" algn="l">
              <a:lnSpc>
                <a:spcPct val="115000"/>
              </a:lnSpc>
              <a:spcBef>
                <a:spcPts val="0"/>
              </a:spcBef>
              <a:spcAft>
                <a:spcPts val="0"/>
              </a:spcAft>
              <a:buSzPts val="1100"/>
              <a:buNone/>
            </a:pPr>
            <a:r>
              <a:rPr lang="en" sz="1000">
                <a:latin typeface="Arial"/>
                <a:ea typeface="Arial"/>
                <a:cs typeface="Arial"/>
                <a:sym typeface="Arial"/>
              </a:rPr>
              <a:t>How can we build more equity into our strategy so that everyone has a positive outcome? </a:t>
            </a:r>
            <a:endParaRPr sz="1000">
              <a:latin typeface="Arial"/>
              <a:ea typeface="Arial"/>
              <a:cs typeface="Arial"/>
              <a:sym typeface="Arial"/>
            </a:endParaRPr>
          </a:p>
          <a:p>
            <a:pPr indent="0" lvl="0" marL="0" rtl="0" algn="l">
              <a:lnSpc>
                <a:spcPct val="115000"/>
              </a:lnSpc>
              <a:spcBef>
                <a:spcPts val="0"/>
              </a:spcBef>
              <a:spcAft>
                <a:spcPts val="0"/>
              </a:spcAft>
              <a:buSzPts val="1100"/>
              <a:buNone/>
            </a:pPr>
            <a:r>
              <a:rPr lang="en" sz="1000">
                <a:latin typeface="Arial"/>
                <a:ea typeface="Arial"/>
                <a:cs typeface="Arial"/>
                <a:sym typeface="Arial"/>
              </a:rPr>
              <a:t>Are there any groups we may not have considered and may potentially leave behind?  </a:t>
            </a:r>
            <a:endParaRPr sz="1000">
              <a:latin typeface="Arial"/>
              <a:ea typeface="Arial"/>
              <a:cs typeface="Arial"/>
              <a:sym typeface="Arial"/>
            </a:endParaRPr>
          </a:p>
          <a:p>
            <a:pPr indent="0" lvl="0" marL="0" rtl="0" algn="l">
              <a:lnSpc>
                <a:spcPct val="115000"/>
              </a:lnSpc>
              <a:spcBef>
                <a:spcPts val="0"/>
              </a:spcBef>
              <a:spcAft>
                <a:spcPts val="0"/>
              </a:spcAft>
              <a:buSzPts val="1100"/>
              <a:buNone/>
            </a:pPr>
            <a:r>
              <a:rPr lang="en" sz="1000">
                <a:latin typeface="Arial"/>
                <a:ea typeface="Arial"/>
                <a:cs typeface="Arial"/>
                <a:sym typeface="Arial"/>
              </a:rPr>
              <a:t>What are the needs of your team? What would add value?</a:t>
            </a:r>
            <a:endParaRPr sz="1000">
              <a:latin typeface="Arial"/>
              <a:ea typeface="Arial"/>
              <a:cs typeface="Arial"/>
              <a:sym typeface="Arial"/>
            </a:endParaRPr>
          </a:p>
          <a:p>
            <a:pPr indent="0" lvl="0" marL="0" rtl="0" algn="l">
              <a:lnSpc>
                <a:spcPct val="115000"/>
              </a:lnSpc>
              <a:spcBef>
                <a:spcPts val="0"/>
              </a:spcBef>
              <a:spcAft>
                <a:spcPts val="0"/>
              </a:spcAft>
              <a:buSzPts val="1100"/>
              <a:buNone/>
            </a:pPr>
            <a:r>
              <a:rPr lang="en" sz="1000">
                <a:latin typeface="Arial"/>
                <a:ea typeface="Arial"/>
                <a:cs typeface="Arial"/>
                <a:sym typeface="Arial"/>
              </a:rPr>
              <a:t>Tell me about your experiences on DE&amp;I</a:t>
            </a:r>
            <a:endParaRPr sz="1000">
              <a:latin typeface="Arial"/>
              <a:ea typeface="Arial"/>
              <a:cs typeface="Arial"/>
              <a:sym typeface="Arial"/>
            </a:endParaRPr>
          </a:p>
          <a:p>
            <a:pPr indent="0" lvl="0" marL="0" rtl="0" algn="l">
              <a:lnSpc>
                <a:spcPct val="115000"/>
              </a:lnSpc>
              <a:spcBef>
                <a:spcPts val="0"/>
              </a:spcBef>
              <a:spcAft>
                <a:spcPts val="0"/>
              </a:spcAft>
              <a:buSzPts val="1100"/>
              <a:buNone/>
            </a:pPr>
            <a:r>
              <a:rPr lang="en" sz="1000">
                <a:latin typeface="Arial"/>
                <a:ea typeface="Arial"/>
                <a:cs typeface="Arial"/>
                <a:sym typeface="Arial"/>
              </a:rPr>
              <a:t>Let us have a look at the current representation of the team, the pipeline, the department? (and the workforce demographics overall)</a:t>
            </a:r>
            <a:endParaRPr sz="1000">
              <a:latin typeface="Arial"/>
              <a:ea typeface="Arial"/>
              <a:cs typeface="Arial"/>
              <a:sym typeface="Arial"/>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p:txBody>
      </p:sp>
      <p:sp>
        <p:nvSpPr>
          <p:cNvPr id="295" name="Google Shape;29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latin typeface="Arial"/>
                <a:ea typeface="Arial"/>
                <a:cs typeface="Arial"/>
                <a:sym typeface="Arial"/>
              </a:rPr>
              <a:t>Parked - as we feel this is a repetition from above (“the why”)</a:t>
            </a:r>
            <a:endParaRPr b="1">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en" sz="800">
                <a:solidFill>
                  <a:schemeClr val="dk1"/>
                </a:solidFill>
                <a:latin typeface="Arial"/>
                <a:ea typeface="Arial"/>
                <a:cs typeface="Arial"/>
                <a:sym typeface="Arial"/>
              </a:rPr>
              <a:t>Sourcing diverse talent requires a bit of a mindset shift – but the results are worth the effort. Your efforts play a vital role in projecting our brand identity globally and inviting top-tier talent to embark on their journey with us. A rich demographic of diversity will massively help everything from innovation and performance, to your culture of belonging and the always important bottom line.</a:t>
            </a:r>
            <a:endParaRPr sz="8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8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b="1" lang="en" sz="800">
                <a:solidFill>
                  <a:schemeClr val="dk1"/>
                </a:solidFill>
                <a:latin typeface="Arial"/>
                <a:ea typeface="Arial"/>
                <a:cs typeface="Arial"/>
                <a:sym typeface="Arial"/>
              </a:rPr>
              <a:t>Benefits:</a:t>
            </a:r>
            <a:endParaRPr b="1" sz="800">
              <a:solidFill>
                <a:schemeClr val="dk1"/>
              </a:solidFill>
              <a:latin typeface="Arial"/>
              <a:ea typeface="Arial"/>
              <a:cs typeface="Arial"/>
              <a:sym typeface="Arial"/>
            </a:endParaRPr>
          </a:p>
          <a:p>
            <a:pPr indent="-279400" lvl="0" marL="457200" rtl="0" algn="l">
              <a:lnSpc>
                <a:spcPct val="100000"/>
              </a:lnSpc>
              <a:spcBef>
                <a:spcPts val="0"/>
              </a:spcBef>
              <a:spcAft>
                <a:spcPts val="0"/>
              </a:spcAft>
              <a:buClr>
                <a:schemeClr val="dk1"/>
              </a:buClr>
              <a:buSzPts val="800"/>
              <a:buFont typeface="Arial"/>
              <a:buChar char="●"/>
            </a:pPr>
            <a:r>
              <a:rPr lang="en" sz="800">
                <a:solidFill>
                  <a:schemeClr val="dk1"/>
                </a:solidFill>
                <a:latin typeface="Arial"/>
                <a:ea typeface="Arial"/>
                <a:cs typeface="Arial"/>
                <a:sym typeface="Arial"/>
              </a:rPr>
              <a:t>Improves innovation and reduces homogenization</a:t>
            </a:r>
            <a:endParaRPr sz="800">
              <a:solidFill>
                <a:schemeClr val="dk1"/>
              </a:solidFill>
              <a:latin typeface="Arial"/>
              <a:ea typeface="Arial"/>
              <a:cs typeface="Arial"/>
              <a:sym typeface="Arial"/>
            </a:endParaRPr>
          </a:p>
          <a:p>
            <a:pPr indent="-279400" lvl="0" marL="457200" rtl="0" algn="l">
              <a:lnSpc>
                <a:spcPct val="100000"/>
              </a:lnSpc>
              <a:spcBef>
                <a:spcPts val="0"/>
              </a:spcBef>
              <a:spcAft>
                <a:spcPts val="0"/>
              </a:spcAft>
              <a:buClr>
                <a:schemeClr val="dk1"/>
              </a:buClr>
              <a:buSzPts val="800"/>
              <a:buFont typeface="Arial"/>
              <a:buChar char="●"/>
            </a:pPr>
            <a:r>
              <a:rPr lang="en" sz="800">
                <a:solidFill>
                  <a:schemeClr val="dk1"/>
                </a:solidFill>
                <a:latin typeface="Arial"/>
                <a:ea typeface="Arial"/>
                <a:cs typeface="Arial"/>
                <a:sym typeface="Arial"/>
              </a:rPr>
              <a:t>Expands new talent pools and pipelines.</a:t>
            </a:r>
            <a:endParaRPr sz="800">
              <a:solidFill>
                <a:schemeClr val="dk1"/>
              </a:solidFill>
              <a:latin typeface="Arial"/>
              <a:ea typeface="Arial"/>
              <a:cs typeface="Arial"/>
              <a:sym typeface="Arial"/>
            </a:endParaRPr>
          </a:p>
          <a:p>
            <a:pPr indent="-279400" lvl="0" marL="457200" rtl="0" algn="l">
              <a:lnSpc>
                <a:spcPct val="100000"/>
              </a:lnSpc>
              <a:spcBef>
                <a:spcPts val="0"/>
              </a:spcBef>
              <a:spcAft>
                <a:spcPts val="0"/>
              </a:spcAft>
              <a:buClr>
                <a:schemeClr val="dk1"/>
              </a:buClr>
              <a:buSzPts val="800"/>
              <a:buFont typeface="Arial"/>
              <a:buChar char="●"/>
            </a:pPr>
            <a:r>
              <a:rPr lang="en" sz="800">
                <a:solidFill>
                  <a:schemeClr val="dk1"/>
                </a:solidFill>
                <a:latin typeface="Arial"/>
                <a:ea typeface="Arial"/>
                <a:cs typeface="Arial"/>
                <a:sym typeface="Arial"/>
              </a:rPr>
              <a:t>Can help combat skills and talent shortages.</a:t>
            </a:r>
            <a:endParaRPr sz="800">
              <a:solidFill>
                <a:schemeClr val="dk1"/>
              </a:solidFill>
              <a:latin typeface="Arial"/>
              <a:ea typeface="Arial"/>
              <a:cs typeface="Arial"/>
              <a:sym typeface="Arial"/>
            </a:endParaRPr>
          </a:p>
          <a:p>
            <a:pPr indent="-279400" lvl="0" marL="457200" rtl="0" algn="l">
              <a:lnSpc>
                <a:spcPct val="100000"/>
              </a:lnSpc>
              <a:spcBef>
                <a:spcPts val="0"/>
              </a:spcBef>
              <a:spcAft>
                <a:spcPts val="0"/>
              </a:spcAft>
              <a:buClr>
                <a:schemeClr val="dk1"/>
              </a:buClr>
              <a:buSzPts val="800"/>
              <a:buFont typeface="Arial"/>
              <a:buChar char="●"/>
            </a:pPr>
            <a:r>
              <a:rPr lang="en" sz="800">
                <a:solidFill>
                  <a:schemeClr val="dk1"/>
                </a:solidFill>
                <a:latin typeface="Arial"/>
                <a:ea typeface="Arial"/>
                <a:cs typeface="Arial"/>
                <a:sym typeface="Arial"/>
              </a:rPr>
              <a:t>More diversity often results in higher revenue</a:t>
            </a:r>
            <a:endParaRPr sz="800">
              <a:solidFill>
                <a:schemeClr val="dk1"/>
              </a:solidFill>
              <a:latin typeface="Arial"/>
              <a:ea typeface="Arial"/>
              <a:cs typeface="Arial"/>
              <a:sym typeface="Arial"/>
            </a:endParaRPr>
          </a:p>
          <a:p>
            <a:pPr indent="-279400" lvl="0" marL="457200" rtl="0" algn="l">
              <a:lnSpc>
                <a:spcPct val="100000"/>
              </a:lnSpc>
              <a:spcBef>
                <a:spcPts val="0"/>
              </a:spcBef>
              <a:spcAft>
                <a:spcPts val="0"/>
              </a:spcAft>
              <a:buClr>
                <a:schemeClr val="dk1"/>
              </a:buClr>
              <a:buSzPts val="800"/>
              <a:buFont typeface="Arial"/>
              <a:buChar char="●"/>
            </a:pPr>
            <a:r>
              <a:rPr lang="en" sz="800">
                <a:solidFill>
                  <a:schemeClr val="dk1"/>
                </a:solidFill>
                <a:latin typeface="Arial"/>
                <a:ea typeface="Arial"/>
                <a:cs typeface="Arial"/>
                <a:sym typeface="Arial"/>
              </a:rPr>
              <a:t>Critical to helping us meet our </a:t>
            </a:r>
            <a:r>
              <a:rPr lang="en" sz="800" u="sng">
                <a:solidFill>
                  <a:srgbClr val="0B41CD"/>
                </a:solidFill>
                <a:latin typeface="Arial"/>
                <a:ea typeface="Arial"/>
                <a:cs typeface="Arial"/>
                <a:sym typeface="Arial"/>
                <a:hlinkClick r:id="rId2">
                  <a:extLst>
                    <a:ext uri="{A12FA001-AC4F-418D-AE19-62706E023703}">
                      <ahyp:hlinkClr val="tx"/>
                    </a:ext>
                  </a:extLst>
                </a:hlinkClick>
              </a:rPr>
              <a:t>goals and achieve our 10-year ambition</a:t>
            </a:r>
            <a:endParaRPr sz="1200">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375" name="Google Shape;375;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2" name="Google Shape;392;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416" name="Google Shape;41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Arial"/>
              <a:ea typeface="Arial"/>
              <a:cs typeface="Arial"/>
              <a:sym typeface="Arial"/>
            </a:endParaRPr>
          </a:p>
        </p:txBody>
      </p:sp>
      <p:sp>
        <p:nvSpPr>
          <p:cNvPr id="112" name="Google Shape;11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latin typeface="Arial"/>
                <a:ea typeface="Arial"/>
                <a:cs typeface="Arial"/>
                <a:sym typeface="Arial"/>
              </a:rPr>
              <a:t>Sources:</a:t>
            </a:r>
            <a:endParaRPr>
              <a:latin typeface="Arial"/>
              <a:ea typeface="Arial"/>
              <a:cs typeface="Arial"/>
              <a:sym typeface="Arial"/>
            </a:endParaRPr>
          </a:p>
          <a:p>
            <a:pPr indent="0" lvl="0" marL="0" rtl="0" algn="l">
              <a:lnSpc>
                <a:spcPct val="100000"/>
              </a:lnSpc>
              <a:spcBef>
                <a:spcPts val="0"/>
              </a:spcBef>
              <a:spcAft>
                <a:spcPts val="0"/>
              </a:spcAft>
              <a:buSzPts val="1100"/>
              <a:buNone/>
            </a:pPr>
            <a:r>
              <a:rPr lang="en" u="sng">
                <a:solidFill>
                  <a:schemeClr val="hlink"/>
                </a:solidFill>
                <a:latin typeface="Arial"/>
                <a:ea typeface="Arial"/>
                <a:cs typeface="Arial"/>
                <a:sym typeface="Arial"/>
                <a:hlinkClick r:id="rId2"/>
              </a:rPr>
              <a:t>“I Can’t Say Anything Anymore!” - The Role Of Inclusive Language In DEI</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436" name="Google Shape;436;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latin typeface="Arial"/>
                <a:ea typeface="Arial"/>
                <a:cs typeface="Arial"/>
                <a:sym typeface="Arial"/>
              </a:rPr>
              <a:t>From the data that we have seen, biases play a significant role in holding back our diverse talents.</a:t>
            </a:r>
            <a:endParaRPr>
              <a:solidFill>
                <a:schemeClr val="dk1"/>
              </a:solidFill>
              <a:latin typeface="Arial"/>
              <a:ea typeface="Arial"/>
              <a:cs typeface="Arial"/>
              <a:sym typeface="Arial"/>
            </a:endParaRPr>
          </a:p>
          <a:p>
            <a:pPr indent="0" lvl="0" marL="0" rtl="0" algn="l">
              <a:lnSpc>
                <a:spcPct val="115000"/>
              </a:lnSpc>
              <a:spcBef>
                <a:spcPts val="800"/>
              </a:spcBef>
              <a:spcAft>
                <a:spcPts val="0"/>
              </a:spcAft>
              <a:buSzPts val="1100"/>
              <a:buNone/>
            </a:pPr>
            <a:r>
              <a:rPr lang="en">
                <a:solidFill>
                  <a:schemeClr val="dk1"/>
                </a:solidFill>
                <a:latin typeface="Arial"/>
                <a:ea typeface="Arial"/>
                <a:cs typeface="Arial"/>
                <a:sym typeface="Arial"/>
              </a:rPr>
              <a:t>Enhancing a DE&amp;I Mindset and Capability is a foundation in creating a diverse and inclusive culture. This will help our P&amp;C colleagues to see/ know the importance, feel energized and are able to influence and challenge. </a:t>
            </a:r>
            <a:endParaRPr>
              <a:solidFill>
                <a:schemeClr val="dk1"/>
              </a:solidFill>
              <a:latin typeface="Arial"/>
              <a:ea typeface="Arial"/>
              <a:cs typeface="Arial"/>
              <a:sym typeface="Arial"/>
            </a:endParaRPr>
          </a:p>
          <a:p>
            <a:pPr indent="0" lvl="0" marL="0" rtl="0" algn="l">
              <a:lnSpc>
                <a:spcPct val="115000"/>
              </a:lnSpc>
              <a:spcBef>
                <a:spcPts val="800"/>
              </a:spcBef>
              <a:spcAft>
                <a:spcPts val="0"/>
              </a:spcAft>
              <a:buSzPts val="1100"/>
              <a:buNone/>
            </a:pPr>
            <a:r>
              <a:rPr lang="en">
                <a:solidFill>
                  <a:schemeClr val="dk1"/>
                </a:solidFill>
                <a:latin typeface="Arial"/>
                <a:ea typeface="Arial"/>
                <a:cs typeface="Arial"/>
                <a:sym typeface="Arial"/>
              </a:rPr>
              <a:t>One of the key changes that we are proposing to mitigate bias are as follows:  </a:t>
            </a:r>
            <a:endParaRPr>
              <a:solidFill>
                <a:schemeClr val="dk1"/>
              </a:solidFill>
              <a:latin typeface="Arial"/>
              <a:ea typeface="Arial"/>
              <a:cs typeface="Arial"/>
              <a:sym typeface="Arial"/>
            </a:endParaRPr>
          </a:p>
          <a:p>
            <a:pPr indent="-298450" lvl="0" marL="457200" rtl="0" algn="l">
              <a:lnSpc>
                <a:spcPct val="115000"/>
              </a:lnSpc>
              <a:spcBef>
                <a:spcPts val="800"/>
              </a:spcBef>
              <a:spcAft>
                <a:spcPts val="0"/>
              </a:spcAft>
              <a:buClr>
                <a:schemeClr val="dk1"/>
              </a:buClr>
              <a:buSzPts val="1100"/>
              <a:buAutoNum type="arabicPeriod"/>
            </a:pPr>
            <a:r>
              <a:rPr lang="en">
                <a:solidFill>
                  <a:schemeClr val="dk1"/>
                </a:solidFill>
                <a:latin typeface="Arial"/>
                <a:ea typeface="Arial"/>
                <a:cs typeface="Arial"/>
                <a:sym typeface="Arial"/>
              </a:rPr>
              <a:t>All P&amp;C have R&amp;R to mitigate bias throughout all the touchpoints of people processes and apart from Mindset &amp; Capability </a:t>
            </a:r>
            <a:endParaRPr>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latin typeface="Arial"/>
                <a:ea typeface="Arial"/>
                <a:cs typeface="Arial"/>
                <a:sym typeface="Arial"/>
              </a:rPr>
              <a:t>We also reflect that in the process where we ensure all the process are handled objectively via </a:t>
            </a:r>
            <a:r>
              <a:rPr lang="en">
                <a:solidFill>
                  <a:srgbClr val="0C0C0C"/>
                </a:solidFill>
                <a:latin typeface="Arial"/>
                <a:ea typeface="Arial"/>
                <a:cs typeface="Arial"/>
                <a:sym typeface="Arial"/>
              </a:rPr>
              <a:t>Standard briefing to stakeholders that will include reminders of UB to bring awareness of this upfront; applying objective criteria to ensure fairness and objectivity to broaden the pool of talents and focus on proactive sourcing diverse talent.</a:t>
            </a:r>
            <a:endParaRPr>
              <a:solidFill>
                <a:srgbClr val="0C0C0C"/>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latin typeface="Arial"/>
                <a:ea typeface="Arial"/>
                <a:cs typeface="Arial"/>
                <a:sym typeface="Arial"/>
              </a:rPr>
              <a:t>Consistently tracking DE&amp;I data, especially the leading measures which is the diversity in our talent pipeline as well as diversity in our shortlist to create transparency and accountability and enable decision making </a:t>
            </a:r>
            <a:endParaRPr>
              <a:solidFill>
                <a:schemeClr val="dk1"/>
              </a:solidFill>
              <a:latin typeface="Arial"/>
              <a:ea typeface="Arial"/>
              <a:cs typeface="Arial"/>
              <a:sym typeface="Arial"/>
            </a:endParaRPr>
          </a:p>
          <a:p>
            <a:pPr indent="0" lvl="0" marL="0" rtl="0" algn="l">
              <a:lnSpc>
                <a:spcPct val="115000"/>
              </a:lnSpc>
              <a:spcBef>
                <a:spcPts val="800"/>
              </a:spcBef>
              <a:spcAft>
                <a:spcPts val="0"/>
              </a:spcAft>
              <a:buClr>
                <a:schemeClr val="dk1"/>
              </a:buClr>
              <a:buSzPts val="1100"/>
              <a:buFont typeface="Arial"/>
              <a:buNone/>
            </a:pPr>
            <a:r>
              <a:rPr lang="en">
                <a:solidFill>
                  <a:schemeClr val="dk1"/>
                </a:solidFill>
                <a:latin typeface="Arial"/>
                <a:ea typeface="Arial"/>
                <a:cs typeface="Arial"/>
                <a:sym typeface="Arial"/>
              </a:rPr>
              <a:t>These are the key changes we are proposing, actively listening and incorporating feedback from key stakeholders. For Leadership and talent programs, we have started work here as we need to start measure impact on talent programs with lens of DEI and  but recognize we need more time to develop this thus we have proposed to deep dive it further in Cycle 3.</a:t>
            </a:r>
            <a:endParaRPr>
              <a:solidFill>
                <a:schemeClr val="dk1"/>
              </a:solidFill>
              <a:latin typeface="Arial"/>
              <a:ea typeface="Arial"/>
              <a:cs typeface="Arial"/>
              <a:sym typeface="Arial"/>
            </a:endParaRPr>
          </a:p>
          <a:p>
            <a:pPr indent="0" lvl="0" marL="342900" rtl="0" algn="l">
              <a:lnSpc>
                <a:spcPct val="115000"/>
              </a:lnSpc>
              <a:spcBef>
                <a:spcPts val="0"/>
              </a:spcBef>
              <a:spcAft>
                <a:spcPts val="0"/>
              </a:spcAft>
              <a:buClr>
                <a:schemeClr val="dk1"/>
              </a:buClr>
              <a:buSzPts val="1100"/>
              <a:buFont typeface="Arial"/>
              <a:buNone/>
            </a:pPr>
            <a:r>
              <a:rPr lang="en">
                <a:solidFill>
                  <a:schemeClr val="dk1"/>
                </a:solidFill>
                <a:latin typeface="Arial"/>
                <a:ea typeface="Arial"/>
                <a:cs typeface="Arial"/>
                <a:sym typeface="Arial"/>
              </a:rPr>
              <a:t>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latin typeface="Arial"/>
              <a:ea typeface="Arial"/>
              <a:cs typeface="Arial"/>
              <a:sym typeface="Arial"/>
            </a:endParaRPr>
          </a:p>
          <a:p>
            <a:pPr indent="0" lvl="0" marL="0" rtl="0" algn="l">
              <a:lnSpc>
                <a:spcPct val="100000"/>
              </a:lnSpc>
              <a:spcBef>
                <a:spcPts val="0"/>
              </a:spcBef>
              <a:spcAft>
                <a:spcPts val="0"/>
              </a:spcAft>
              <a:buSzPts val="1100"/>
              <a:buNone/>
            </a:pPr>
            <a:r>
              <a:t/>
            </a:r>
            <a:endParaRPr/>
          </a:p>
        </p:txBody>
      </p:sp>
      <p:sp>
        <p:nvSpPr>
          <p:cNvPr id="463" name="Google Shape;463;p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4" name="Google Shape;51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8" name="Google Shape;538;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solidFill>
                  <a:schemeClr val="dk1"/>
                </a:solidFill>
              </a:rPr>
              <a:t>Key messages (April/Patty) </a:t>
            </a:r>
            <a:endParaRPr b="1">
              <a:solidFill>
                <a:schemeClr val="dk1"/>
              </a:solidFill>
            </a:endParaRPr>
          </a:p>
          <a:p>
            <a:pPr indent="-298450" lvl="0" marL="457200" rtl="0" algn="l">
              <a:lnSpc>
                <a:spcPct val="100000"/>
              </a:lnSpc>
              <a:spcBef>
                <a:spcPts val="0"/>
              </a:spcBef>
              <a:spcAft>
                <a:spcPts val="0"/>
              </a:spcAft>
              <a:buSzPts val="1100"/>
              <a:buChar char="-"/>
            </a:pPr>
            <a:r>
              <a:rPr lang="en"/>
              <a:t>Truly build the discipline of having visibility of upcoming roles because these are our best chance to move the needle</a:t>
            </a:r>
            <a:endParaRPr/>
          </a:p>
          <a:p>
            <a:pPr indent="-298450" lvl="0" marL="457200" rtl="0" algn="l">
              <a:lnSpc>
                <a:spcPct val="100000"/>
              </a:lnSpc>
              <a:spcBef>
                <a:spcPts val="0"/>
              </a:spcBef>
              <a:spcAft>
                <a:spcPts val="0"/>
              </a:spcAft>
              <a:buSzPts val="1100"/>
              <a:buChar char="-"/>
            </a:pPr>
            <a:r>
              <a:rPr lang="en"/>
              <a:t>Next steps </a:t>
            </a:r>
            <a:endParaRPr/>
          </a:p>
          <a:p>
            <a:pPr indent="-298450" lvl="1" marL="914400" rtl="0" algn="l">
              <a:lnSpc>
                <a:spcPct val="100000"/>
              </a:lnSpc>
              <a:spcBef>
                <a:spcPts val="0"/>
              </a:spcBef>
              <a:spcAft>
                <a:spcPts val="0"/>
              </a:spcAft>
              <a:buSzPts val="1100"/>
              <a:buChar char="-"/>
            </a:pPr>
            <a:r>
              <a:rPr lang="en"/>
              <a:t>1) BALs or SP proactively connects with their respective customer accounts to update the tracker week 2 of every month (at the end of this week, leverage IAs ending)</a:t>
            </a:r>
            <a:endParaRPr/>
          </a:p>
          <a:p>
            <a:pPr indent="-298450" lvl="1" marL="914400" rtl="0" algn="l">
              <a:lnSpc>
                <a:spcPct val="100000"/>
              </a:lnSpc>
              <a:spcBef>
                <a:spcPts val="0"/>
              </a:spcBef>
              <a:spcAft>
                <a:spcPts val="0"/>
              </a:spcAft>
              <a:buSzPts val="1100"/>
              <a:buChar char="-"/>
            </a:pPr>
            <a:r>
              <a:rPr lang="en"/>
              <a:t>Reinforce guidance on handling confidential information - there are certain roles that are highly confidential, if these are sensitive in nature it is best (outside the tracker and sheared direct with the SP point of contact); Not to share this information outside of SP. </a:t>
            </a:r>
            <a:endParaRPr/>
          </a:p>
          <a:p>
            <a:pPr indent="-298450" lvl="1" marL="914400" rtl="0" algn="l">
              <a:lnSpc>
                <a:spcPct val="100000"/>
              </a:lnSpc>
              <a:spcBef>
                <a:spcPts val="0"/>
              </a:spcBef>
              <a:spcAft>
                <a:spcPts val="0"/>
              </a:spcAft>
              <a:buSzPts val="1100"/>
              <a:buChar char="-"/>
            </a:pPr>
            <a:r>
              <a:rPr lang="en"/>
              <a:t>2) As a team ritual, have a dedicated time to review the openings and diversity of the pipeline (week 3 of every month) - call to action / BALs and SP Points of Contacts</a:t>
            </a:r>
            <a:endParaRPr/>
          </a:p>
          <a:p>
            <a:pPr indent="-298450" lvl="0" marL="457200" rtl="0" algn="l">
              <a:lnSpc>
                <a:spcPct val="100000"/>
              </a:lnSpc>
              <a:spcBef>
                <a:spcPts val="0"/>
              </a:spcBef>
              <a:spcAft>
                <a:spcPts val="0"/>
              </a:spcAft>
              <a:buSzPts val="1100"/>
              <a:buChar char="-"/>
            </a:pPr>
            <a:r>
              <a:rPr lang="en"/>
              <a:t>Let’s experiment this month to pull through this information from our AoP and have that discussion with the dividisional PCET </a:t>
            </a:r>
            <a:endParaRPr/>
          </a:p>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latin typeface="Arial"/>
                <a:ea typeface="Arial"/>
                <a:cs typeface="Arial"/>
                <a:sym typeface="Arial"/>
              </a:rPr>
              <a:t>We all have responsibility, collective ownership on DE&amp;I and mitigating Bias Process</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89584" y="686092"/>
            <a:ext cx="6678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7:notes"/>
          <p:cNvSpPr txBox="1"/>
          <p:nvPr>
            <p:ph idx="1" type="body"/>
          </p:nvPr>
        </p:nvSpPr>
        <p:spPr>
          <a:xfrm>
            <a:off x="685802" y="4343399"/>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Appreciation</a:t>
            </a:r>
            <a:endParaRPr/>
          </a:p>
          <a:p>
            <a:pPr indent="-298450" lvl="0" marL="457200" rtl="0" algn="l">
              <a:lnSpc>
                <a:spcPct val="100000"/>
              </a:lnSpc>
              <a:spcBef>
                <a:spcPts val="0"/>
              </a:spcBef>
              <a:spcAft>
                <a:spcPts val="0"/>
              </a:spcAft>
              <a:buSzPts val="1100"/>
              <a:buChar char="●"/>
            </a:pPr>
            <a:r>
              <a:rPr lang="en"/>
              <a:t>We learn based on scenarios as not everybody needs everything</a:t>
            </a:r>
            <a:endParaRPr/>
          </a:p>
          <a:p>
            <a:pPr indent="-298450" lvl="0" marL="457200" rtl="0" algn="l">
              <a:lnSpc>
                <a:spcPct val="100000"/>
              </a:lnSpc>
              <a:spcBef>
                <a:spcPts val="0"/>
              </a:spcBef>
              <a:spcAft>
                <a:spcPts val="0"/>
              </a:spcAft>
              <a:buSzPts val="1100"/>
              <a:buChar char="●"/>
            </a:pPr>
            <a:r>
              <a:rPr lang="en"/>
              <a:t>Scenarios to change behaviours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Consideration</a:t>
            </a:r>
            <a:endParaRPr/>
          </a:p>
          <a:p>
            <a:pPr indent="-298450" lvl="0" marL="457200" rtl="0" algn="l">
              <a:lnSpc>
                <a:spcPct val="100000"/>
              </a:lnSpc>
              <a:spcBef>
                <a:spcPts val="0"/>
              </a:spcBef>
              <a:spcAft>
                <a:spcPts val="0"/>
              </a:spcAft>
              <a:buSzPts val="1100"/>
              <a:buChar char="●"/>
            </a:pPr>
            <a:r>
              <a:rPr lang="en"/>
              <a:t>Include tough conversations with the leaders</a:t>
            </a:r>
            <a:endParaRPr/>
          </a:p>
          <a:p>
            <a:pPr indent="-298450" lvl="0" marL="457200" rtl="0" algn="l">
              <a:lnSpc>
                <a:spcPct val="100000"/>
              </a:lnSpc>
              <a:spcBef>
                <a:spcPts val="0"/>
              </a:spcBef>
              <a:spcAft>
                <a:spcPts val="0"/>
              </a:spcAft>
              <a:buSzPts val="1100"/>
              <a:buChar char="●"/>
            </a:pPr>
            <a:r>
              <a:rPr lang="en"/>
              <a:t>Asian face but Middle Eastern face</a:t>
            </a:r>
            <a:endParaRPr/>
          </a:p>
          <a:p>
            <a:pPr indent="-298450" lvl="0" marL="457200" rtl="0" algn="l">
              <a:lnSpc>
                <a:spcPct val="100000"/>
              </a:lnSpc>
              <a:spcBef>
                <a:spcPts val="0"/>
              </a:spcBef>
              <a:spcAft>
                <a:spcPts val="0"/>
              </a:spcAft>
              <a:buSzPts val="1100"/>
              <a:buChar char="●"/>
            </a:pPr>
            <a:r>
              <a:rPr lang="en"/>
              <a:t>Many of these materials have been there - whats blocking them from doing this (Will this recommendation address that blocker)</a:t>
            </a:r>
            <a:endParaRPr/>
          </a:p>
          <a:p>
            <a:pPr indent="-298450" lvl="0" marL="457200" rtl="0" algn="l">
              <a:lnSpc>
                <a:spcPct val="100000"/>
              </a:lnSpc>
              <a:spcBef>
                <a:spcPts val="0"/>
              </a:spcBef>
              <a:spcAft>
                <a:spcPts val="0"/>
              </a:spcAft>
              <a:buSzPts val="1100"/>
              <a:buChar char="●"/>
            </a:pPr>
            <a:r>
              <a:rPr lang="en"/>
              <a:t>Highlight the WHY, clarity on what’s in it for them</a:t>
            </a:r>
            <a:endParaRPr/>
          </a:p>
          <a:p>
            <a:pPr indent="-298450" lvl="0" marL="457200" rtl="0" algn="l">
              <a:lnSpc>
                <a:spcPct val="100000"/>
              </a:lnSpc>
              <a:spcBef>
                <a:spcPts val="0"/>
              </a:spcBef>
              <a:spcAft>
                <a:spcPts val="0"/>
              </a:spcAft>
              <a:buSzPts val="1100"/>
              <a:buChar char="●"/>
            </a:pPr>
            <a:r>
              <a:rPr lang="en"/>
              <a:t>How will we know that we are shifting mindset/success?</a:t>
            </a:r>
            <a:endParaRPr/>
          </a:p>
          <a:p>
            <a:pPr indent="-298450" lvl="0" marL="457200" rtl="0" algn="l">
              <a:lnSpc>
                <a:spcPct val="100000"/>
              </a:lnSpc>
              <a:spcBef>
                <a:spcPts val="0"/>
              </a:spcBef>
              <a:spcAft>
                <a:spcPts val="0"/>
              </a:spcAft>
              <a:buSzPts val="1100"/>
              <a:buChar char="●"/>
            </a:pPr>
            <a:r>
              <a:rPr lang="en"/>
              <a:t>What are the mental models that prevents - they dont know what they dont know, they know, but they dont have backup information (need guidance of how they use their knowledge), they do not feel strong enough on the topic (Pleaser vs Challenge personality)</a:t>
            </a:r>
            <a:endParaRPr/>
          </a:p>
          <a:p>
            <a:pPr indent="-298450" lvl="0" marL="457200" rtl="0" algn="l">
              <a:lnSpc>
                <a:spcPct val="100000"/>
              </a:lnSpc>
              <a:spcBef>
                <a:spcPts val="0"/>
              </a:spcBef>
              <a:spcAft>
                <a:spcPts val="0"/>
              </a:spcAft>
              <a:buSzPts val="1100"/>
              <a:buChar char="●"/>
            </a:pPr>
            <a:r>
              <a:rPr lang="en"/>
              <a:t>Do they feel ready? </a:t>
            </a:r>
            <a:endParaRPr/>
          </a:p>
          <a:p>
            <a:pPr indent="-298450" lvl="0" marL="457200" rtl="0" algn="l">
              <a:lnSpc>
                <a:spcPct val="100000"/>
              </a:lnSpc>
              <a:spcBef>
                <a:spcPts val="0"/>
              </a:spcBef>
              <a:spcAft>
                <a:spcPts val="0"/>
              </a:spcAft>
              <a:buSzPts val="1100"/>
              <a:buChar char="●"/>
            </a:pPr>
            <a:r>
              <a:rPr lang="en"/>
              <a:t>It really requires leadership </a:t>
            </a:r>
            <a:endParaRPr/>
          </a:p>
          <a:p>
            <a:pPr indent="-298450" lvl="0" marL="457200" rtl="0" algn="l">
              <a:lnSpc>
                <a:spcPct val="100000"/>
              </a:lnSpc>
              <a:spcBef>
                <a:spcPts val="0"/>
              </a:spcBef>
              <a:spcAft>
                <a:spcPts val="0"/>
              </a:spcAft>
              <a:buSzPts val="1100"/>
              <a:buChar char="●"/>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7" name="Google Shape;22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9:notes"/>
          <p:cNvSpPr/>
          <p:nvPr>
            <p:ph idx="2" type="sldImg"/>
          </p:nvPr>
        </p:nvSpPr>
        <p:spPr>
          <a:xfrm>
            <a:off x="89584" y="686092"/>
            <a:ext cx="66789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9:notes"/>
          <p:cNvSpPr txBox="1"/>
          <p:nvPr>
            <p:ph idx="1" type="body"/>
          </p:nvPr>
        </p:nvSpPr>
        <p:spPr>
          <a:xfrm>
            <a:off x="685802" y="4343399"/>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1600"/>
              <a:buFont typeface="Arial"/>
              <a:buNone/>
            </a:pPr>
            <a:r>
              <a:rPr b="1" lang="en" sz="900">
                <a:solidFill>
                  <a:srgbClr val="0C0C0C"/>
                </a:solidFill>
                <a:latin typeface="Arial"/>
                <a:ea typeface="Arial"/>
                <a:cs typeface="Arial"/>
                <a:sym typeface="Arial"/>
              </a:rPr>
              <a:t>The hiring managers understand how DE&amp;I can enhance/ hinder their team performance.</a:t>
            </a:r>
            <a:r>
              <a:rPr lang="en" sz="900">
                <a:solidFill>
                  <a:srgbClr val="0C0C0C"/>
                </a:solidFill>
                <a:latin typeface="Arial"/>
                <a:ea typeface="Arial"/>
                <a:cs typeface="Arial"/>
                <a:sym typeface="Arial"/>
              </a:rPr>
              <a:t> </a:t>
            </a:r>
            <a:endParaRPr sz="900">
              <a:solidFill>
                <a:srgbClr val="0C0C0C"/>
              </a:solidFill>
              <a:latin typeface="Arial"/>
              <a:ea typeface="Arial"/>
              <a:cs typeface="Arial"/>
              <a:sym typeface="Arial"/>
            </a:endParaRPr>
          </a:p>
          <a:p>
            <a:pPr indent="0" lvl="0" marL="0" rtl="0" algn="l">
              <a:lnSpc>
                <a:spcPct val="100000"/>
              </a:lnSpc>
              <a:spcBef>
                <a:spcPts val="0"/>
              </a:spcBef>
              <a:spcAft>
                <a:spcPts val="0"/>
              </a:spcAft>
              <a:buClr>
                <a:schemeClr val="lt1"/>
              </a:buClr>
              <a:buSzPts val="1600"/>
              <a:buFont typeface="Arial"/>
              <a:buNone/>
            </a:pPr>
            <a:r>
              <a:t/>
            </a:r>
            <a:endParaRPr sz="900">
              <a:solidFill>
                <a:srgbClr val="0C0C0C"/>
              </a:solidFill>
              <a:latin typeface="Arial"/>
              <a:ea typeface="Arial"/>
              <a:cs typeface="Arial"/>
              <a:sym typeface="Arial"/>
            </a:endParaRPr>
          </a:p>
          <a:p>
            <a:pPr indent="0" lvl="0" marL="0" rtl="0" algn="l">
              <a:lnSpc>
                <a:spcPct val="100000"/>
              </a:lnSpc>
              <a:spcBef>
                <a:spcPts val="0"/>
              </a:spcBef>
              <a:spcAft>
                <a:spcPts val="0"/>
              </a:spcAft>
              <a:buClr>
                <a:schemeClr val="lt1"/>
              </a:buClr>
              <a:buSzPts val="1600"/>
              <a:buFont typeface="Arial"/>
              <a:buNone/>
            </a:pPr>
            <a:r>
              <a:rPr lang="en" sz="900">
                <a:solidFill>
                  <a:srgbClr val="0C0C0C"/>
                </a:solidFill>
                <a:latin typeface="Arial"/>
                <a:ea typeface="Arial"/>
                <a:cs typeface="Arial"/>
                <a:sym typeface="Arial"/>
              </a:rPr>
              <a:t>They are intentional about the differences that they would like to bring into the team to build toward  to be high performing team.</a:t>
            </a:r>
            <a:endParaRPr sz="900">
              <a:solidFill>
                <a:srgbClr val="0C0C0C"/>
              </a:solidFill>
              <a:latin typeface="Arial"/>
              <a:ea typeface="Arial"/>
              <a:cs typeface="Arial"/>
              <a:sym typeface="Arial"/>
            </a:endParaRPr>
          </a:p>
          <a:p>
            <a:pPr indent="0" lvl="0" marL="0" rtl="0" algn="l">
              <a:lnSpc>
                <a:spcPct val="100000"/>
              </a:lnSpc>
              <a:spcBef>
                <a:spcPts val="0"/>
              </a:spcBef>
              <a:spcAft>
                <a:spcPts val="0"/>
              </a:spcAft>
              <a:buClr>
                <a:schemeClr val="lt1"/>
              </a:buClr>
              <a:buSzPts val="1600"/>
              <a:buFont typeface="Arial"/>
              <a:buNone/>
            </a:pPr>
            <a:r>
              <a:rPr lang="en" sz="900">
                <a:solidFill>
                  <a:srgbClr val="0C0C0C"/>
                </a:solidFill>
                <a:latin typeface="Arial"/>
                <a:ea typeface="Arial"/>
                <a:cs typeface="Arial"/>
                <a:sym typeface="Arial"/>
              </a:rPr>
              <a:t>It is not sustainable - twice a year may not be a burden. Other alternatives that will make it existing. </a:t>
            </a:r>
            <a:endParaRPr sz="900">
              <a:solidFill>
                <a:srgbClr val="0C0C0C"/>
              </a:solidFill>
              <a:latin typeface="Arial"/>
              <a:ea typeface="Arial"/>
              <a:cs typeface="Arial"/>
              <a:sym typeface="Aria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sz="900">
                <a:latin typeface="Arial"/>
                <a:ea typeface="Arial"/>
                <a:cs typeface="Arial"/>
                <a:sym typeface="Arial"/>
              </a:rPr>
              <a:t>Appreciation</a:t>
            </a:r>
            <a:endParaRPr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lang="en" sz="900">
                <a:latin typeface="Arial"/>
                <a:ea typeface="Arial"/>
                <a:cs typeface="Arial"/>
                <a:sym typeface="Arial"/>
              </a:rPr>
              <a:t>We learn based on scenarios as not everybody needs everything</a:t>
            </a:r>
            <a:endParaRPr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lang="en" sz="900">
                <a:latin typeface="Arial"/>
                <a:ea typeface="Arial"/>
                <a:cs typeface="Arial"/>
                <a:sym typeface="Arial"/>
              </a:rPr>
              <a:t>Scenarios to change behaviours</a:t>
            </a:r>
            <a:endParaRPr sz="900">
              <a:latin typeface="Arial"/>
              <a:ea typeface="Arial"/>
              <a:cs typeface="Arial"/>
              <a:sym typeface="Arial"/>
            </a:endParaRPr>
          </a:p>
          <a:p>
            <a:pPr indent="0" lvl="0" marL="0" rtl="0" algn="l">
              <a:lnSpc>
                <a:spcPct val="100000"/>
              </a:lnSpc>
              <a:spcBef>
                <a:spcPts val="0"/>
              </a:spcBef>
              <a:spcAft>
                <a:spcPts val="0"/>
              </a:spcAft>
              <a:buSzPts val="1100"/>
              <a:buNone/>
            </a:pPr>
            <a:r>
              <a:t/>
            </a:r>
            <a:endParaRPr sz="900">
              <a:latin typeface="Arial"/>
              <a:ea typeface="Arial"/>
              <a:cs typeface="Arial"/>
              <a:sym typeface="Arial"/>
            </a:endParaRPr>
          </a:p>
          <a:p>
            <a:pPr indent="0" lvl="0" marL="0" rtl="0" algn="l">
              <a:lnSpc>
                <a:spcPct val="100000"/>
              </a:lnSpc>
              <a:spcBef>
                <a:spcPts val="0"/>
              </a:spcBef>
              <a:spcAft>
                <a:spcPts val="0"/>
              </a:spcAft>
              <a:buSzPts val="1100"/>
              <a:buNone/>
            </a:pPr>
            <a:r>
              <a:t/>
            </a:r>
            <a:endParaRPr sz="900">
              <a:latin typeface="Arial"/>
              <a:ea typeface="Arial"/>
              <a:cs typeface="Arial"/>
              <a:sym typeface="Arial"/>
            </a:endParaRPr>
          </a:p>
          <a:p>
            <a:pPr indent="0" lvl="0" marL="0" rtl="0" algn="l">
              <a:lnSpc>
                <a:spcPct val="100000"/>
              </a:lnSpc>
              <a:spcBef>
                <a:spcPts val="0"/>
              </a:spcBef>
              <a:spcAft>
                <a:spcPts val="0"/>
              </a:spcAft>
              <a:buSzPts val="1100"/>
              <a:buNone/>
            </a:pPr>
            <a:r>
              <a:rPr lang="en" sz="900">
                <a:latin typeface="Arial"/>
                <a:ea typeface="Arial"/>
                <a:cs typeface="Arial"/>
                <a:sym typeface="Arial"/>
              </a:rPr>
              <a:t>Consideration</a:t>
            </a:r>
            <a:endParaRPr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lang="en" sz="900">
                <a:latin typeface="Arial"/>
                <a:ea typeface="Arial"/>
                <a:cs typeface="Arial"/>
                <a:sym typeface="Arial"/>
              </a:rPr>
              <a:t>Include tough conversations with the leaders</a:t>
            </a:r>
            <a:endParaRPr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lang="en" sz="900">
                <a:latin typeface="Arial"/>
                <a:ea typeface="Arial"/>
                <a:cs typeface="Arial"/>
                <a:sym typeface="Arial"/>
              </a:rPr>
              <a:t>Asian face but Middle Eastern face</a:t>
            </a:r>
            <a:endParaRPr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lang="en" sz="900">
                <a:latin typeface="Arial"/>
                <a:ea typeface="Arial"/>
                <a:cs typeface="Arial"/>
                <a:sym typeface="Arial"/>
              </a:rPr>
              <a:t>Many of these materials have been there - what's blocking them from doing this (Will this recommendation address that blocker)</a:t>
            </a:r>
            <a:endParaRPr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lang="en" sz="900">
                <a:latin typeface="Arial"/>
                <a:ea typeface="Arial"/>
                <a:cs typeface="Arial"/>
                <a:sym typeface="Arial"/>
              </a:rPr>
              <a:t>Highlight the WHY, clarity on what’s in it for them</a:t>
            </a:r>
            <a:endParaRPr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lang="en" sz="900">
                <a:latin typeface="Arial"/>
                <a:ea typeface="Arial"/>
                <a:cs typeface="Arial"/>
                <a:sym typeface="Arial"/>
              </a:rPr>
              <a:t>How will we know that we are shifting mindset/success?</a:t>
            </a:r>
            <a:endParaRPr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lang="en" sz="900">
                <a:latin typeface="Arial"/>
                <a:ea typeface="Arial"/>
                <a:cs typeface="Arial"/>
                <a:sym typeface="Arial"/>
              </a:rPr>
              <a:t>What are the mental models that prevents - they don't know what they don't know, they know, but they dont have backup information (need guidance of how they use their knowledge), they do not feel strong enough on the topic (Pleaser vs Challenge personality)</a:t>
            </a:r>
            <a:endParaRPr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lang="en" sz="900">
                <a:latin typeface="Arial"/>
                <a:ea typeface="Arial"/>
                <a:cs typeface="Arial"/>
                <a:sym typeface="Arial"/>
              </a:rPr>
              <a:t>Do they feel ready? </a:t>
            </a:r>
            <a:endParaRPr sz="900">
              <a:latin typeface="Arial"/>
              <a:ea typeface="Arial"/>
              <a:cs typeface="Arial"/>
              <a:sym typeface="Arial"/>
            </a:endParaRPr>
          </a:p>
          <a:p>
            <a:pPr indent="-285750" lvl="0" marL="457200" rtl="0" algn="l">
              <a:lnSpc>
                <a:spcPct val="100000"/>
              </a:lnSpc>
              <a:spcBef>
                <a:spcPts val="0"/>
              </a:spcBef>
              <a:spcAft>
                <a:spcPts val="0"/>
              </a:spcAft>
              <a:buSzPts val="900"/>
              <a:buFont typeface="Arial"/>
              <a:buChar char="●"/>
            </a:pPr>
            <a:r>
              <a:rPr lang="en" sz="900">
                <a:latin typeface="Arial"/>
                <a:ea typeface="Arial"/>
                <a:cs typeface="Arial"/>
                <a:sym typeface="Arial"/>
              </a:rPr>
              <a:t>It really requires leadership </a:t>
            </a:r>
            <a:endParaRPr sz="900">
              <a:latin typeface="Arial"/>
              <a:ea typeface="Arial"/>
              <a:cs typeface="Arial"/>
              <a:sym typeface="Arial"/>
            </a:endParaRPr>
          </a:p>
          <a:p>
            <a:pPr indent="0" lvl="0" marL="0" rtl="0" algn="l">
              <a:lnSpc>
                <a:spcPct val="100000"/>
              </a:lnSpc>
              <a:spcBef>
                <a:spcPts val="0"/>
              </a:spcBef>
              <a:spcAft>
                <a:spcPts val="0"/>
              </a:spcAft>
              <a:buSzPts val="1100"/>
              <a:buNone/>
            </a:pPr>
            <a:r>
              <a:t/>
            </a:r>
            <a:endParaRPr sz="9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36aecb26dc8_0_4"/>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g36aecb26dc8_0_4"/>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g36aecb26dc8_0_4"/>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g36aecb26dc8_0_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g36aecb26dc8_0_49"/>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g36aecb26dc8_0_49"/>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g36aecb26dc8_0_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g36aecb26dc8_0_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a - Cover">
  <p:cSld name="TITLE_2_1">
    <p:bg>
      <p:bgPr>
        <a:solidFill>
          <a:srgbClr val="F5F5F2"/>
        </a:solidFill>
      </p:bgPr>
    </p:bg>
    <p:spTree>
      <p:nvGrpSpPr>
        <p:cNvPr id="60" name="Shape 60"/>
        <p:cNvGrpSpPr/>
        <p:nvPr/>
      </p:nvGrpSpPr>
      <p:grpSpPr>
        <a:xfrm>
          <a:off x="0" y="0"/>
          <a:ext cx="0" cy="0"/>
          <a:chOff x="0" y="0"/>
          <a:chExt cx="0" cy="0"/>
        </a:xfrm>
      </p:grpSpPr>
      <p:sp>
        <p:nvSpPr>
          <p:cNvPr id="61" name="Google Shape;61;g36aecb26dc8_0_55"/>
          <p:cNvSpPr/>
          <p:nvPr/>
        </p:nvSpPr>
        <p:spPr>
          <a:xfrm>
            <a:off x="-75" y="-3375"/>
            <a:ext cx="9144000" cy="5150400"/>
          </a:xfrm>
          <a:prstGeom prst="rect">
            <a:avLst/>
          </a:prstGeom>
          <a:solidFill>
            <a:srgbClr val="F5F5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36aecb26dc8_0_55"/>
          <p:cNvSpPr txBox="1"/>
          <p:nvPr>
            <p:ph type="ctrTitle"/>
          </p:nvPr>
        </p:nvSpPr>
        <p:spPr>
          <a:xfrm>
            <a:off x="4572000" y="1394801"/>
            <a:ext cx="4229100" cy="15813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2200"/>
              <a:buNone/>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
        <p:nvSpPr>
          <p:cNvPr id="63" name="Google Shape;63;g36aecb26dc8_0_55"/>
          <p:cNvSpPr txBox="1"/>
          <p:nvPr>
            <p:ph idx="1" type="subTitle"/>
          </p:nvPr>
        </p:nvSpPr>
        <p:spPr>
          <a:xfrm>
            <a:off x="4572100" y="3040033"/>
            <a:ext cx="4229100" cy="414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300"/>
              <a:buNone/>
              <a:defRPr sz="1300"/>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p:txBody>
      </p:sp>
      <p:sp>
        <p:nvSpPr>
          <p:cNvPr id="64" name="Google Shape;64;g36aecb26dc8_0_55"/>
          <p:cNvSpPr/>
          <p:nvPr>
            <p:ph idx="2" type="pic"/>
          </p:nvPr>
        </p:nvSpPr>
        <p:spPr>
          <a:xfrm>
            <a:off x="0" y="-3450"/>
            <a:ext cx="4127100" cy="5150400"/>
          </a:xfrm>
          <a:prstGeom prst="rect">
            <a:avLst/>
          </a:prstGeom>
          <a:noFill/>
          <a:ln>
            <a:noFill/>
          </a:ln>
        </p:spPr>
      </p:sp>
      <p:pic>
        <p:nvPicPr>
          <p:cNvPr id="65" name="Google Shape;65;g36aecb26dc8_0_55"/>
          <p:cNvPicPr preferRelativeResize="0"/>
          <p:nvPr/>
        </p:nvPicPr>
        <p:blipFill rotWithShape="1">
          <a:blip r:embed="rId2">
            <a:alphaModFix/>
          </a:blip>
          <a:srcRect b="0" l="0" r="0" t="0"/>
          <a:stretch/>
        </p:blipFill>
        <p:spPr>
          <a:xfrm>
            <a:off x="8288632" y="264809"/>
            <a:ext cx="598050" cy="321675"/>
          </a:xfrm>
          <a:prstGeom prst="rect">
            <a:avLst/>
          </a:prstGeom>
          <a:noFill/>
          <a:ln>
            <a:noFill/>
          </a:ln>
        </p:spPr>
      </p:pic>
      <p:sp>
        <p:nvSpPr>
          <p:cNvPr id="66" name="Google Shape;66;g36aecb26dc8_0_55"/>
          <p:cNvSpPr txBox="1"/>
          <p:nvPr>
            <p:ph idx="3" type="subTitle"/>
          </p:nvPr>
        </p:nvSpPr>
        <p:spPr>
          <a:xfrm>
            <a:off x="4572100" y="3542642"/>
            <a:ext cx="4229100" cy="522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1pPr>
            <a:lvl2pPr lvl="1"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2pPr>
            <a:lvl3pPr lvl="2"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3pPr>
            <a:lvl4pPr lvl="3"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4pPr>
            <a:lvl5pPr lvl="4"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5pPr>
            <a:lvl6pPr lvl="5"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6pPr>
            <a:lvl7pPr lvl="6"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7pPr>
            <a:lvl8pPr lvl="7"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8pPr>
            <a:lvl9pPr lvl="8"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9pPr>
          </a:lstStyle>
          <a:p/>
        </p:txBody>
      </p:sp>
      <p:sp>
        <p:nvSpPr>
          <p:cNvPr id="67" name="Google Shape;67;g36aecb26dc8_0_55"/>
          <p:cNvSpPr txBox="1"/>
          <p:nvPr>
            <p:ph idx="4" type="subTitle"/>
          </p:nvPr>
        </p:nvSpPr>
        <p:spPr>
          <a:xfrm>
            <a:off x="4572100" y="4846784"/>
            <a:ext cx="4229100" cy="1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1pPr>
            <a:lvl2pPr lvl="1"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2pPr>
            <a:lvl3pPr lvl="2"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3pPr>
            <a:lvl4pPr lvl="3"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4pPr>
            <a:lvl5pPr lvl="4"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5pPr>
            <a:lvl6pPr lvl="5"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6pPr>
            <a:lvl7pPr lvl="6"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7pPr>
            <a:lvl8pPr lvl="7"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8pPr>
            <a:lvl9pPr lvl="8" algn="l">
              <a:lnSpc>
                <a:spcPct val="100000"/>
              </a:lnSpc>
              <a:spcBef>
                <a:spcPts val="0"/>
              </a:spcBef>
              <a:spcAft>
                <a:spcPts val="0"/>
              </a:spcAft>
              <a:buClr>
                <a:srgbClr val="000000"/>
              </a:buClr>
              <a:buSzPts val="1100"/>
              <a:buFont typeface="Arial"/>
              <a:buNone/>
              <a:defRPr sz="1100">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pos="2880">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a - Title and 1 column 1">
  <p:cSld name="TITLE_AND_BODY_4_2">
    <p:spTree>
      <p:nvGrpSpPr>
        <p:cNvPr id="68" name="Shape 68"/>
        <p:cNvGrpSpPr/>
        <p:nvPr/>
      </p:nvGrpSpPr>
      <p:grpSpPr>
        <a:xfrm>
          <a:off x="0" y="0"/>
          <a:ext cx="0" cy="0"/>
          <a:chOff x="0" y="0"/>
          <a:chExt cx="0" cy="0"/>
        </a:xfrm>
      </p:grpSpPr>
      <p:sp>
        <p:nvSpPr>
          <p:cNvPr id="69" name="Google Shape;69;g36aecb26dc8_0_63"/>
          <p:cNvSpPr txBox="1"/>
          <p:nvPr>
            <p:ph type="title"/>
          </p:nvPr>
        </p:nvSpPr>
        <p:spPr>
          <a:xfrm>
            <a:off x="571450" y="432675"/>
            <a:ext cx="7431600" cy="5727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SzPts val="2200"/>
              <a:buFont typeface="Arial"/>
              <a:buNone/>
              <a:defRPr sz="2200">
                <a:latin typeface="Arial"/>
                <a:ea typeface="Arial"/>
                <a:cs typeface="Arial"/>
                <a:sym typeface="Arial"/>
              </a:defRPr>
            </a:lvl1pPr>
            <a:lvl2pPr lvl="1" algn="l">
              <a:lnSpc>
                <a:spcPct val="100000"/>
              </a:lnSpc>
              <a:spcBef>
                <a:spcPts val="0"/>
              </a:spcBef>
              <a:spcAft>
                <a:spcPts val="0"/>
              </a:spcAft>
              <a:buClr>
                <a:schemeClr val="dk1"/>
              </a:buClr>
              <a:buSzPts val="2400"/>
              <a:buNone/>
              <a:defRPr>
                <a:solidFill>
                  <a:schemeClr val="dk1"/>
                </a:solidFill>
              </a:defRPr>
            </a:lvl2pPr>
            <a:lvl3pPr lvl="2" algn="l">
              <a:lnSpc>
                <a:spcPct val="100000"/>
              </a:lnSpc>
              <a:spcBef>
                <a:spcPts val="0"/>
              </a:spcBef>
              <a:spcAft>
                <a:spcPts val="0"/>
              </a:spcAft>
              <a:buClr>
                <a:schemeClr val="dk1"/>
              </a:buClr>
              <a:buSzPts val="2400"/>
              <a:buNone/>
              <a:defRPr>
                <a:solidFill>
                  <a:schemeClr val="dk1"/>
                </a:solidFill>
              </a:defRPr>
            </a:lvl3pPr>
            <a:lvl4pPr lvl="3" algn="l">
              <a:lnSpc>
                <a:spcPct val="100000"/>
              </a:lnSpc>
              <a:spcBef>
                <a:spcPts val="0"/>
              </a:spcBef>
              <a:spcAft>
                <a:spcPts val="0"/>
              </a:spcAft>
              <a:buClr>
                <a:schemeClr val="dk1"/>
              </a:buClr>
              <a:buSzPts val="2400"/>
              <a:buNone/>
              <a:defRPr>
                <a:solidFill>
                  <a:schemeClr val="dk1"/>
                </a:solidFill>
              </a:defRPr>
            </a:lvl4pPr>
            <a:lvl5pPr lvl="4" algn="l">
              <a:lnSpc>
                <a:spcPct val="100000"/>
              </a:lnSpc>
              <a:spcBef>
                <a:spcPts val="0"/>
              </a:spcBef>
              <a:spcAft>
                <a:spcPts val="0"/>
              </a:spcAft>
              <a:buClr>
                <a:schemeClr val="dk1"/>
              </a:buClr>
              <a:buSzPts val="2400"/>
              <a:buNone/>
              <a:defRPr>
                <a:solidFill>
                  <a:schemeClr val="dk1"/>
                </a:solidFill>
              </a:defRPr>
            </a:lvl5pPr>
            <a:lvl6pPr lvl="5" algn="l">
              <a:lnSpc>
                <a:spcPct val="100000"/>
              </a:lnSpc>
              <a:spcBef>
                <a:spcPts val="0"/>
              </a:spcBef>
              <a:spcAft>
                <a:spcPts val="0"/>
              </a:spcAft>
              <a:buClr>
                <a:schemeClr val="dk1"/>
              </a:buClr>
              <a:buSzPts val="2400"/>
              <a:buNone/>
              <a:defRPr>
                <a:solidFill>
                  <a:schemeClr val="dk1"/>
                </a:solidFill>
              </a:defRPr>
            </a:lvl6pPr>
            <a:lvl7pPr lvl="6" algn="l">
              <a:lnSpc>
                <a:spcPct val="100000"/>
              </a:lnSpc>
              <a:spcBef>
                <a:spcPts val="0"/>
              </a:spcBef>
              <a:spcAft>
                <a:spcPts val="0"/>
              </a:spcAft>
              <a:buClr>
                <a:schemeClr val="dk1"/>
              </a:buClr>
              <a:buSzPts val="2400"/>
              <a:buNone/>
              <a:defRPr>
                <a:solidFill>
                  <a:schemeClr val="dk1"/>
                </a:solidFill>
              </a:defRPr>
            </a:lvl7pPr>
            <a:lvl8pPr lvl="7" algn="l">
              <a:lnSpc>
                <a:spcPct val="100000"/>
              </a:lnSpc>
              <a:spcBef>
                <a:spcPts val="0"/>
              </a:spcBef>
              <a:spcAft>
                <a:spcPts val="0"/>
              </a:spcAft>
              <a:buClr>
                <a:schemeClr val="dk1"/>
              </a:buClr>
              <a:buSzPts val="2400"/>
              <a:buNone/>
              <a:defRPr>
                <a:solidFill>
                  <a:schemeClr val="dk1"/>
                </a:solidFill>
              </a:defRPr>
            </a:lvl8pPr>
            <a:lvl9pPr lvl="8" algn="l">
              <a:lnSpc>
                <a:spcPct val="100000"/>
              </a:lnSpc>
              <a:spcBef>
                <a:spcPts val="0"/>
              </a:spcBef>
              <a:spcAft>
                <a:spcPts val="0"/>
              </a:spcAft>
              <a:buClr>
                <a:schemeClr val="dk1"/>
              </a:buClr>
              <a:buSzPts val="2400"/>
              <a:buNone/>
              <a:defRPr>
                <a:solidFill>
                  <a:schemeClr val="dk1"/>
                </a:solidFill>
              </a:defRPr>
            </a:lvl9pPr>
          </a:lstStyle>
          <a:p/>
        </p:txBody>
      </p:sp>
      <p:sp>
        <p:nvSpPr>
          <p:cNvPr id="70" name="Google Shape;70;g36aecb26dc8_0_63"/>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rmAutofit/>
          </a:bodyPr>
          <a:lstStyle>
            <a:lvl1pPr lvl="0" algn="l">
              <a:lnSpc>
                <a:spcPct val="105000"/>
              </a:lnSpc>
              <a:spcBef>
                <a:spcPts val="0"/>
              </a:spcBef>
              <a:spcAft>
                <a:spcPts val="0"/>
              </a:spcAft>
              <a:buClr>
                <a:srgbClr val="706B69"/>
              </a:buClr>
              <a:buSzPts val="1700"/>
              <a:buFont typeface="Arial"/>
              <a:buNone/>
              <a:defRPr sz="1700">
                <a:solidFill>
                  <a:srgbClr val="706B69"/>
                </a:solidFill>
                <a:latin typeface="Arial"/>
                <a:ea typeface="Arial"/>
                <a:cs typeface="Arial"/>
                <a:sym typeface="Arial"/>
              </a:defRPr>
            </a:lvl1pPr>
            <a:lvl2pPr lvl="1" algn="l">
              <a:lnSpc>
                <a:spcPct val="115000"/>
              </a:lnSpc>
              <a:spcBef>
                <a:spcPts val="500"/>
              </a:spcBef>
              <a:spcAft>
                <a:spcPts val="0"/>
              </a:spcAft>
              <a:buClr>
                <a:schemeClr val="accent3"/>
              </a:buClr>
              <a:buSzPts val="1400"/>
              <a:buNone/>
              <a:defRPr>
                <a:solidFill>
                  <a:schemeClr val="accent3"/>
                </a:solidFill>
              </a:defRPr>
            </a:lvl2pPr>
            <a:lvl3pPr lvl="2" algn="l">
              <a:lnSpc>
                <a:spcPct val="115000"/>
              </a:lnSpc>
              <a:spcBef>
                <a:spcPts val="0"/>
              </a:spcBef>
              <a:spcAft>
                <a:spcPts val="0"/>
              </a:spcAft>
              <a:buClr>
                <a:schemeClr val="accent3"/>
              </a:buClr>
              <a:buSzPts val="1400"/>
              <a:buNone/>
              <a:defRPr>
                <a:solidFill>
                  <a:schemeClr val="accent3"/>
                </a:solidFill>
              </a:defRPr>
            </a:lvl3pPr>
            <a:lvl4pPr lvl="3" algn="l">
              <a:lnSpc>
                <a:spcPct val="115000"/>
              </a:lnSpc>
              <a:spcBef>
                <a:spcPts val="0"/>
              </a:spcBef>
              <a:spcAft>
                <a:spcPts val="0"/>
              </a:spcAft>
              <a:buClr>
                <a:schemeClr val="accent3"/>
              </a:buClr>
              <a:buSzPts val="1400"/>
              <a:buNone/>
              <a:defRPr>
                <a:solidFill>
                  <a:schemeClr val="accent3"/>
                </a:solidFill>
              </a:defRPr>
            </a:lvl4pPr>
            <a:lvl5pPr lvl="4" algn="l">
              <a:lnSpc>
                <a:spcPct val="115000"/>
              </a:lnSpc>
              <a:spcBef>
                <a:spcPts val="0"/>
              </a:spcBef>
              <a:spcAft>
                <a:spcPts val="0"/>
              </a:spcAft>
              <a:buClr>
                <a:schemeClr val="accent3"/>
              </a:buClr>
              <a:buSzPts val="1400"/>
              <a:buNone/>
              <a:defRPr>
                <a:solidFill>
                  <a:schemeClr val="accent3"/>
                </a:solidFill>
              </a:defRPr>
            </a:lvl5pPr>
            <a:lvl6pPr lvl="5" algn="l">
              <a:lnSpc>
                <a:spcPct val="115000"/>
              </a:lnSpc>
              <a:spcBef>
                <a:spcPts val="0"/>
              </a:spcBef>
              <a:spcAft>
                <a:spcPts val="0"/>
              </a:spcAft>
              <a:buClr>
                <a:schemeClr val="accent3"/>
              </a:buClr>
              <a:buSzPts val="1400"/>
              <a:buNone/>
              <a:defRPr>
                <a:solidFill>
                  <a:schemeClr val="accent3"/>
                </a:solidFill>
              </a:defRPr>
            </a:lvl6pPr>
            <a:lvl7pPr lvl="6" algn="l">
              <a:lnSpc>
                <a:spcPct val="115000"/>
              </a:lnSpc>
              <a:spcBef>
                <a:spcPts val="0"/>
              </a:spcBef>
              <a:spcAft>
                <a:spcPts val="0"/>
              </a:spcAft>
              <a:buClr>
                <a:schemeClr val="accent3"/>
              </a:buClr>
              <a:buSzPts val="1400"/>
              <a:buNone/>
              <a:defRPr>
                <a:solidFill>
                  <a:schemeClr val="accent3"/>
                </a:solidFill>
              </a:defRPr>
            </a:lvl7pPr>
            <a:lvl8pPr lvl="7" algn="l">
              <a:lnSpc>
                <a:spcPct val="115000"/>
              </a:lnSpc>
              <a:spcBef>
                <a:spcPts val="0"/>
              </a:spcBef>
              <a:spcAft>
                <a:spcPts val="0"/>
              </a:spcAft>
              <a:buClr>
                <a:schemeClr val="accent3"/>
              </a:buClr>
              <a:buSzPts val="1400"/>
              <a:buNone/>
              <a:defRPr>
                <a:solidFill>
                  <a:schemeClr val="accent3"/>
                </a:solidFill>
              </a:defRPr>
            </a:lvl8pPr>
            <a:lvl9pPr lvl="8" algn="l">
              <a:lnSpc>
                <a:spcPct val="115000"/>
              </a:lnSpc>
              <a:spcBef>
                <a:spcPts val="0"/>
              </a:spcBef>
              <a:spcAft>
                <a:spcPts val="0"/>
              </a:spcAft>
              <a:buClr>
                <a:schemeClr val="accent3"/>
              </a:buClr>
              <a:buSzPts val="1400"/>
              <a:buNone/>
              <a:defRPr>
                <a:solidFill>
                  <a:schemeClr val="accent3"/>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 Table of contents">
  <p:cSld name="SECTION_HEADER_2">
    <p:bg>
      <p:bgPr>
        <a:solidFill>
          <a:srgbClr val="F5F5F2"/>
        </a:solidFill>
      </p:bgPr>
    </p:bg>
    <p:spTree>
      <p:nvGrpSpPr>
        <p:cNvPr id="71" name="Shape 71"/>
        <p:cNvGrpSpPr/>
        <p:nvPr/>
      </p:nvGrpSpPr>
      <p:grpSpPr>
        <a:xfrm>
          <a:off x="0" y="0"/>
          <a:ext cx="0" cy="0"/>
          <a:chOff x="0" y="0"/>
          <a:chExt cx="0" cy="0"/>
        </a:xfrm>
      </p:grpSpPr>
      <p:sp>
        <p:nvSpPr>
          <p:cNvPr id="72" name="Google Shape;72;g36aecb26dc8_0_66"/>
          <p:cNvSpPr/>
          <p:nvPr/>
        </p:nvSpPr>
        <p:spPr>
          <a:xfrm>
            <a:off x="-75" y="-3375"/>
            <a:ext cx="9144000" cy="5150400"/>
          </a:xfrm>
          <a:prstGeom prst="rect">
            <a:avLst/>
          </a:prstGeom>
          <a:solidFill>
            <a:srgbClr val="F5F5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36aecb26dc8_0_66"/>
          <p:cNvSpPr txBox="1"/>
          <p:nvPr>
            <p:ph type="title"/>
          </p:nvPr>
        </p:nvSpPr>
        <p:spPr>
          <a:xfrm>
            <a:off x="571450" y="2150850"/>
            <a:ext cx="4304400" cy="841800"/>
          </a:xfrm>
          <a:prstGeom prst="rect">
            <a:avLst/>
          </a:prstGeom>
          <a:noFill/>
          <a:ln>
            <a:noFill/>
          </a:ln>
        </p:spPr>
        <p:txBody>
          <a:bodyPr anchorCtr="0" anchor="ctr" bIns="91425" lIns="0" spcFirstLastPara="1" rIns="91425" wrap="square" tIns="91425">
            <a:normAutofit/>
          </a:bodyPr>
          <a:lstStyle>
            <a:lvl1pPr lvl="0" algn="l">
              <a:lnSpc>
                <a:spcPct val="100000"/>
              </a:lnSpc>
              <a:spcBef>
                <a:spcPts val="0"/>
              </a:spcBef>
              <a:spcAft>
                <a:spcPts val="0"/>
              </a:spcAft>
              <a:buSzPts val="2200"/>
              <a:buNone/>
              <a:defRPr sz="2200">
                <a:latin typeface="Arial"/>
                <a:ea typeface="Arial"/>
                <a:cs typeface="Arial"/>
                <a:sym typeface="Arial"/>
              </a:defRPr>
            </a:lvl1pPr>
            <a:lvl2pPr lvl="1" algn="l">
              <a:lnSpc>
                <a:spcPct val="100000"/>
              </a:lnSpc>
              <a:spcBef>
                <a:spcPts val="0"/>
              </a:spcBef>
              <a:spcAft>
                <a:spcPts val="0"/>
              </a:spcAft>
              <a:buSzPts val="2200"/>
              <a:buFont typeface="Arial"/>
              <a:buNone/>
              <a:defRPr sz="2200">
                <a:latin typeface="Arial"/>
                <a:ea typeface="Arial"/>
                <a:cs typeface="Arial"/>
                <a:sym typeface="Arial"/>
              </a:defRPr>
            </a:lvl2pPr>
            <a:lvl3pPr lvl="2" algn="l">
              <a:lnSpc>
                <a:spcPct val="100000"/>
              </a:lnSpc>
              <a:spcBef>
                <a:spcPts val="0"/>
              </a:spcBef>
              <a:spcAft>
                <a:spcPts val="0"/>
              </a:spcAft>
              <a:buSzPts val="2200"/>
              <a:buFont typeface="Arial"/>
              <a:buNone/>
              <a:defRPr sz="2200">
                <a:latin typeface="Arial"/>
                <a:ea typeface="Arial"/>
                <a:cs typeface="Arial"/>
                <a:sym typeface="Arial"/>
              </a:defRPr>
            </a:lvl3pPr>
            <a:lvl4pPr lvl="3" algn="l">
              <a:lnSpc>
                <a:spcPct val="100000"/>
              </a:lnSpc>
              <a:spcBef>
                <a:spcPts val="0"/>
              </a:spcBef>
              <a:spcAft>
                <a:spcPts val="0"/>
              </a:spcAft>
              <a:buSzPts val="2200"/>
              <a:buFont typeface="Arial"/>
              <a:buNone/>
              <a:defRPr sz="2200">
                <a:latin typeface="Arial"/>
                <a:ea typeface="Arial"/>
                <a:cs typeface="Arial"/>
                <a:sym typeface="Arial"/>
              </a:defRPr>
            </a:lvl4pPr>
            <a:lvl5pPr lvl="4" algn="l">
              <a:lnSpc>
                <a:spcPct val="100000"/>
              </a:lnSpc>
              <a:spcBef>
                <a:spcPts val="0"/>
              </a:spcBef>
              <a:spcAft>
                <a:spcPts val="0"/>
              </a:spcAft>
              <a:buSzPts val="2200"/>
              <a:buFont typeface="Arial"/>
              <a:buNone/>
              <a:defRPr sz="2200">
                <a:latin typeface="Arial"/>
                <a:ea typeface="Arial"/>
                <a:cs typeface="Arial"/>
                <a:sym typeface="Arial"/>
              </a:defRPr>
            </a:lvl5pPr>
            <a:lvl6pPr lvl="5" algn="l">
              <a:lnSpc>
                <a:spcPct val="100000"/>
              </a:lnSpc>
              <a:spcBef>
                <a:spcPts val="0"/>
              </a:spcBef>
              <a:spcAft>
                <a:spcPts val="0"/>
              </a:spcAft>
              <a:buSzPts val="2200"/>
              <a:buFont typeface="Arial"/>
              <a:buNone/>
              <a:defRPr sz="2200">
                <a:latin typeface="Arial"/>
                <a:ea typeface="Arial"/>
                <a:cs typeface="Arial"/>
                <a:sym typeface="Arial"/>
              </a:defRPr>
            </a:lvl6pPr>
            <a:lvl7pPr lvl="6" algn="l">
              <a:lnSpc>
                <a:spcPct val="100000"/>
              </a:lnSpc>
              <a:spcBef>
                <a:spcPts val="0"/>
              </a:spcBef>
              <a:spcAft>
                <a:spcPts val="0"/>
              </a:spcAft>
              <a:buSzPts val="2200"/>
              <a:buFont typeface="Arial"/>
              <a:buNone/>
              <a:defRPr sz="2200">
                <a:latin typeface="Arial"/>
                <a:ea typeface="Arial"/>
                <a:cs typeface="Arial"/>
                <a:sym typeface="Arial"/>
              </a:defRPr>
            </a:lvl7pPr>
            <a:lvl8pPr lvl="7" algn="l">
              <a:lnSpc>
                <a:spcPct val="100000"/>
              </a:lnSpc>
              <a:spcBef>
                <a:spcPts val="0"/>
              </a:spcBef>
              <a:spcAft>
                <a:spcPts val="0"/>
              </a:spcAft>
              <a:buSzPts val="2200"/>
              <a:buFont typeface="Arial"/>
              <a:buNone/>
              <a:defRPr sz="2200">
                <a:latin typeface="Arial"/>
                <a:ea typeface="Arial"/>
                <a:cs typeface="Arial"/>
                <a:sym typeface="Arial"/>
              </a:defRPr>
            </a:lvl8pPr>
            <a:lvl9pPr lvl="8" algn="l">
              <a:lnSpc>
                <a:spcPct val="100000"/>
              </a:lnSpc>
              <a:spcBef>
                <a:spcPts val="0"/>
              </a:spcBef>
              <a:spcAft>
                <a:spcPts val="0"/>
              </a:spcAft>
              <a:buSzPts val="2200"/>
              <a:buFont typeface="Arial"/>
              <a:buNone/>
              <a:defRPr sz="2200">
                <a:latin typeface="Arial"/>
                <a:ea typeface="Arial"/>
                <a:cs typeface="Arial"/>
                <a:sym typeface="Arial"/>
              </a:defRPr>
            </a:lvl9pPr>
          </a:lstStyle>
          <a:p/>
        </p:txBody>
      </p:sp>
      <p:cxnSp>
        <p:nvCxnSpPr>
          <p:cNvPr id="74" name="Google Shape;74;g36aecb26dc8_0_66"/>
          <p:cNvCxnSpPr/>
          <p:nvPr/>
        </p:nvCxnSpPr>
        <p:spPr>
          <a:xfrm flipH="1">
            <a:off x="2805632" y="2571748"/>
            <a:ext cx="2222400" cy="2573400"/>
          </a:xfrm>
          <a:prstGeom prst="straightConnector1">
            <a:avLst/>
          </a:prstGeom>
          <a:noFill/>
          <a:ln cap="flat" cmpd="sng" w="9525">
            <a:solidFill>
              <a:schemeClr val="dk2"/>
            </a:solidFill>
            <a:prstDash val="solid"/>
            <a:round/>
            <a:headEnd len="sm" w="sm" type="none"/>
            <a:tailEnd len="sm" w="sm" type="none"/>
          </a:ln>
        </p:spPr>
      </p:cxnSp>
      <p:cxnSp>
        <p:nvCxnSpPr>
          <p:cNvPr id="75" name="Google Shape;75;g36aecb26dc8_0_66"/>
          <p:cNvCxnSpPr/>
          <p:nvPr/>
        </p:nvCxnSpPr>
        <p:spPr>
          <a:xfrm>
            <a:off x="2792028" y="-4750"/>
            <a:ext cx="2236200" cy="2576400"/>
          </a:xfrm>
          <a:prstGeom prst="straightConnector1">
            <a:avLst/>
          </a:prstGeom>
          <a:noFill/>
          <a:ln cap="flat" cmpd="sng" w="9525">
            <a:solidFill>
              <a:schemeClr val="dk2"/>
            </a:solidFill>
            <a:prstDash val="solid"/>
            <a:round/>
            <a:headEnd len="sm" w="sm" type="none"/>
            <a:tailEnd len="sm" w="sm" type="none"/>
          </a:ln>
        </p:spPr>
      </p:cxnSp>
      <p:cxnSp>
        <p:nvCxnSpPr>
          <p:cNvPr id="76" name="Google Shape;76;g36aecb26dc8_0_66"/>
          <p:cNvCxnSpPr/>
          <p:nvPr/>
        </p:nvCxnSpPr>
        <p:spPr>
          <a:xfrm>
            <a:off x="5039800" y="-3000"/>
            <a:ext cx="0" cy="5160300"/>
          </a:xfrm>
          <a:prstGeom prst="straightConnector1">
            <a:avLst/>
          </a:prstGeom>
          <a:noFill/>
          <a:ln cap="flat" cmpd="sng" w="9525">
            <a:solidFill>
              <a:schemeClr val="dk2"/>
            </a:solidFill>
            <a:prstDash val="solid"/>
            <a:round/>
            <a:headEnd len="sm" w="sm" type="none"/>
            <a:tailEnd len="sm" w="sm" type="none"/>
          </a:ln>
        </p:spPr>
      </p:cxnSp>
      <p:sp>
        <p:nvSpPr>
          <p:cNvPr id="77" name="Google Shape;77;g36aecb26dc8_0_66"/>
          <p:cNvSpPr txBox="1"/>
          <p:nvPr>
            <p:ph idx="1" type="body"/>
          </p:nvPr>
        </p:nvSpPr>
        <p:spPr>
          <a:xfrm>
            <a:off x="5641200" y="586475"/>
            <a:ext cx="3159900" cy="3937800"/>
          </a:xfrm>
          <a:prstGeom prst="rect">
            <a:avLst/>
          </a:prstGeom>
          <a:noFill/>
          <a:ln>
            <a:noFill/>
          </a:ln>
        </p:spPr>
        <p:txBody>
          <a:bodyPr anchorCtr="0" anchor="ctr" bIns="0" lIns="0" spcFirstLastPara="1" rIns="0" wrap="square" tIns="0">
            <a:noAutofit/>
          </a:bodyPr>
          <a:lstStyle>
            <a:lvl1pPr indent="-317500" lvl="0" marL="457200" algn="l">
              <a:lnSpc>
                <a:spcPct val="130000"/>
              </a:lnSpc>
              <a:spcBef>
                <a:spcPts val="0"/>
              </a:spcBef>
              <a:spcAft>
                <a:spcPts val="0"/>
              </a:spcAft>
              <a:buClr>
                <a:srgbClr val="000000"/>
              </a:buClr>
              <a:buSzPts val="1400"/>
              <a:buChar char="■"/>
              <a:defRPr sz="1400">
                <a:latin typeface="Arial"/>
                <a:ea typeface="Arial"/>
                <a:cs typeface="Arial"/>
                <a:sym typeface="Arial"/>
              </a:defRPr>
            </a:lvl1pPr>
            <a:lvl2pPr indent="-317500" lvl="1" marL="914400" algn="l">
              <a:lnSpc>
                <a:spcPct val="100000"/>
              </a:lnSpc>
              <a:spcBef>
                <a:spcPts val="800"/>
              </a:spcBef>
              <a:spcAft>
                <a:spcPts val="0"/>
              </a:spcAft>
              <a:buClr>
                <a:srgbClr val="000000"/>
              </a:buClr>
              <a:buSzPts val="1400"/>
              <a:buChar char="■"/>
              <a:defRPr/>
            </a:lvl2pPr>
            <a:lvl3pPr indent="-317500" lvl="2" marL="1371600" algn="l">
              <a:lnSpc>
                <a:spcPct val="100000"/>
              </a:lnSpc>
              <a:spcBef>
                <a:spcPts val="800"/>
              </a:spcBef>
              <a:spcAft>
                <a:spcPts val="0"/>
              </a:spcAft>
              <a:buClr>
                <a:srgbClr val="000000"/>
              </a:buClr>
              <a:buSzPts val="1400"/>
              <a:buChar char="■"/>
              <a:defRPr/>
            </a:lvl3pPr>
            <a:lvl4pPr indent="-317500" lvl="3" marL="1828800" algn="l">
              <a:lnSpc>
                <a:spcPct val="100000"/>
              </a:lnSpc>
              <a:spcBef>
                <a:spcPts val="800"/>
              </a:spcBef>
              <a:spcAft>
                <a:spcPts val="0"/>
              </a:spcAft>
              <a:buClr>
                <a:schemeClr val="dk1"/>
              </a:buClr>
              <a:buSzPts val="1400"/>
              <a:buChar char="■"/>
              <a:defRPr/>
            </a:lvl4pPr>
            <a:lvl5pPr indent="-317500" lvl="4" marL="2286000" algn="l">
              <a:lnSpc>
                <a:spcPct val="100000"/>
              </a:lnSpc>
              <a:spcBef>
                <a:spcPts val="800"/>
              </a:spcBef>
              <a:spcAft>
                <a:spcPts val="0"/>
              </a:spcAft>
              <a:buClr>
                <a:schemeClr val="dk1"/>
              </a:buClr>
              <a:buSzPts val="1400"/>
              <a:buChar char="■"/>
              <a:defRPr/>
            </a:lvl5pPr>
            <a:lvl6pPr indent="-317500" lvl="5" marL="2743200" algn="l">
              <a:lnSpc>
                <a:spcPct val="100000"/>
              </a:lnSpc>
              <a:spcBef>
                <a:spcPts val="800"/>
              </a:spcBef>
              <a:spcAft>
                <a:spcPts val="0"/>
              </a:spcAft>
              <a:buClr>
                <a:schemeClr val="dk1"/>
              </a:buClr>
              <a:buSzPts val="1400"/>
              <a:buChar char="■"/>
              <a:defRPr/>
            </a:lvl6pPr>
            <a:lvl7pPr indent="-317500" lvl="6" marL="3200400" algn="l">
              <a:lnSpc>
                <a:spcPct val="100000"/>
              </a:lnSpc>
              <a:spcBef>
                <a:spcPts val="800"/>
              </a:spcBef>
              <a:spcAft>
                <a:spcPts val="0"/>
              </a:spcAft>
              <a:buClr>
                <a:schemeClr val="dk1"/>
              </a:buClr>
              <a:buSzPts val="1400"/>
              <a:buChar char="■"/>
              <a:defRPr/>
            </a:lvl7pPr>
            <a:lvl8pPr indent="-317500" lvl="7" marL="3657600" algn="l">
              <a:lnSpc>
                <a:spcPct val="100000"/>
              </a:lnSpc>
              <a:spcBef>
                <a:spcPts val="800"/>
              </a:spcBef>
              <a:spcAft>
                <a:spcPts val="0"/>
              </a:spcAft>
              <a:buClr>
                <a:schemeClr val="dk1"/>
              </a:buClr>
              <a:buSzPts val="1400"/>
              <a:buChar char="■"/>
              <a:defRPr/>
            </a:lvl8pPr>
            <a:lvl9pPr indent="-317500" lvl="8" marL="4114800" algn="l">
              <a:lnSpc>
                <a:spcPct val="100000"/>
              </a:lnSpc>
              <a:spcBef>
                <a:spcPts val="800"/>
              </a:spcBef>
              <a:spcAft>
                <a:spcPts val="800"/>
              </a:spcAft>
              <a:buClr>
                <a:schemeClr val="dk1"/>
              </a:buClr>
              <a:buSzPts val="1400"/>
              <a:buChar char="■"/>
              <a:defRPr/>
            </a:lvl9pPr>
          </a:lstStyle>
          <a:p/>
        </p:txBody>
      </p:sp>
      <p:pic>
        <p:nvPicPr>
          <p:cNvPr id="78" name="Google Shape;78;g36aecb26dc8_0_66"/>
          <p:cNvPicPr preferRelativeResize="0"/>
          <p:nvPr/>
        </p:nvPicPr>
        <p:blipFill rotWithShape="1">
          <a:blip r:embed="rId2">
            <a:alphaModFix/>
          </a:blip>
          <a:srcRect b="0" l="0" r="0" t="0"/>
          <a:stretch/>
        </p:blipFill>
        <p:spPr>
          <a:xfrm>
            <a:off x="8288632" y="264809"/>
            <a:ext cx="598050" cy="3216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a - Title and 1 column 1 1">
  <p:cSld name="TITLE_AND_BODY_4_3">
    <p:spTree>
      <p:nvGrpSpPr>
        <p:cNvPr id="79" name="Shape 79"/>
        <p:cNvGrpSpPr/>
        <p:nvPr/>
      </p:nvGrpSpPr>
      <p:grpSpPr>
        <a:xfrm>
          <a:off x="0" y="0"/>
          <a:ext cx="0" cy="0"/>
          <a:chOff x="0" y="0"/>
          <a:chExt cx="0" cy="0"/>
        </a:xfrm>
      </p:grpSpPr>
      <p:sp>
        <p:nvSpPr>
          <p:cNvPr id="80" name="Google Shape;80;g36aecb26dc8_0_74"/>
          <p:cNvSpPr txBox="1"/>
          <p:nvPr>
            <p:ph type="title"/>
          </p:nvPr>
        </p:nvSpPr>
        <p:spPr>
          <a:xfrm>
            <a:off x="571450" y="432675"/>
            <a:ext cx="7431600" cy="5727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SzPts val="2200"/>
              <a:buFont typeface="Arial"/>
              <a:buNone/>
              <a:defRPr sz="2200">
                <a:latin typeface="Arial"/>
                <a:ea typeface="Arial"/>
                <a:cs typeface="Arial"/>
                <a:sym typeface="Arial"/>
              </a:defRPr>
            </a:lvl1pPr>
            <a:lvl2pPr lvl="1" algn="l">
              <a:lnSpc>
                <a:spcPct val="100000"/>
              </a:lnSpc>
              <a:spcBef>
                <a:spcPts val="0"/>
              </a:spcBef>
              <a:spcAft>
                <a:spcPts val="0"/>
              </a:spcAft>
              <a:buClr>
                <a:schemeClr val="dk1"/>
              </a:buClr>
              <a:buSzPts val="2400"/>
              <a:buNone/>
              <a:defRPr>
                <a:solidFill>
                  <a:schemeClr val="dk1"/>
                </a:solidFill>
              </a:defRPr>
            </a:lvl2pPr>
            <a:lvl3pPr lvl="2" algn="l">
              <a:lnSpc>
                <a:spcPct val="100000"/>
              </a:lnSpc>
              <a:spcBef>
                <a:spcPts val="0"/>
              </a:spcBef>
              <a:spcAft>
                <a:spcPts val="0"/>
              </a:spcAft>
              <a:buClr>
                <a:schemeClr val="dk1"/>
              </a:buClr>
              <a:buSzPts val="2400"/>
              <a:buNone/>
              <a:defRPr>
                <a:solidFill>
                  <a:schemeClr val="dk1"/>
                </a:solidFill>
              </a:defRPr>
            </a:lvl3pPr>
            <a:lvl4pPr lvl="3" algn="l">
              <a:lnSpc>
                <a:spcPct val="100000"/>
              </a:lnSpc>
              <a:spcBef>
                <a:spcPts val="0"/>
              </a:spcBef>
              <a:spcAft>
                <a:spcPts val="0"/>
              </a:spcAft>
              <a:buClr>
                <a:schemeClr val="dk1"/>
              </a:buClr>
              <a:buSzPts val="2400"/>
              <a:buNone/>
              <a:defRPr>
                <a:solidFill>
                  <a:schemeClr val="dk1"/>
                </a:solidFill>
              </a:defRPr>
            </a:lvl4pPr>
            <a:lvl5pPr lvl="4" algn="l">
              <a:lnSpc>
                <a:spcPct val="100000"/>
              </a:lnSpc>
              <a:spcBef>
                <a:spcPts val="0"/>
              </a:spcBef>
              <a:spcAft>
                <a:spcPts val="0"/>
              </a:spcAft>
              <a:buClr>
                <a:schemeClr val="dk1"/>
              </a:buClr>
              <a:buSzPts val="2400"/>
              <a:buNone/>
              <a:defRPr>
                <a:solidFill>
                  <a:schemeClr val="dk1"/>
                </a:solidFill>
              </a:defRPr>
            </a:lvl5pPr>
            <a:lvl6pPr lvl="5" algn="l">
              <a:lnSpc>
                <a:spcPct val="100000"/>
              </a:lnSpc>
              <a:spcBef>
                <a:spcPts val="0"/>
              </a:spcBef>
              <a:spcAft>
                <a:spcPts val="0"/>
              </a:spcAft>
              <a:buClr>
                <a:schemeClr val="dk1"/>
              </a:buClr>
              <a:buSzPts val="2400"/>
              <a:buNone/>
              <a:defRPr>
                <a:solidFill>
                  <a:schemeClr val="dk1"/>
                </a:solidFill>
              </a:defRPr>
            </a:lvl6pPr>
            <a:lvl7pPr lvl="6" algn="l">
              <a:lnSpc>
                <a:spcPct val="100000"/>
              </a:lnSpc>
              <a:spcBef>
                <a:spcPts val="0"/>
              </a:spcBef>
              <a:spcAft>
                <a:spcPts val="0"/>
              </a:spcAft>
              <a:buClr>
                <a:schemeClr val="dk1"/>
              </a:buClr>
              <a:buSzPts val="2400"/>
              <a:buNone/>
              <a:defRPr>
                <a:solidFill>
                  <a:schemeClr val="dk1"/>
                </a:solidFill>
              </a:defRPr>
            </a:lvl7pPr>
            <a:lvl8pPr lvl="7" algn="l">
              <a:lnSpc>
                <a:spcPct val="100000"/>
              </a:lnSpc>
              <a:spcBef>
                <a:spcPts val="0"/>
              </a:spcBef>
              <a:spcAft>
                <a:spcPts val="0"/>
              </a:spcAft>
              <a:buClr>
                <a:schemeClr val="dk1"/>
              </a:buClr>
              <a:buSzPts val="2400"/>
              <a:buNone/>
              <a:defRPr>
                <a:solidFill>
                  <a:schemeClr val="dk1"/>
                </a:solidFill>
              </a:defRPr>
            </a:lvl8pPr>
            <a:lvl9pPr lvl="8" algn="l">
              <a:lnSpc>
                <a:spcPct val="100000"/>
              </a:lnSpc>
              <a:spcBef>
                <a:spcPts val="0"/>
              </a:spcBef>
              <a:spcAft>
                <a:spcPts val="0"/>
              </a:spcAft>
              <a:buClr>
                <a:schemeClr val="dk1"/>
              </a:buClr>
              <a:buSzPts val="2400"/>
              <a:buNone/>
              <a:defRPr>
                <a:solidFill>
                  <a:schemeClr val="dk1"/>
                </a:solidFill>
              </a:defRPr>
            </a:lvl9pPr>
          </a:lstStyle>
          <a:p/>
        </p:txBody>
      </p:sp>
      <p:sp>
        <p:nvSpPr>
          <p:cNvPr id="81" name="Google Shape;81;g36aecb26dc8_0_74"/>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lvl1pPr lvl="0" algn="l">
              <a:lnSpc>
                <a:spcPct val="105000"/>
              </a:lnSpc>
              <a:spcBef>
                <a:spcPts val="0"/>
              </a:spcBef>
              <a:spcAft>
                <a:spcPts val="0"/>
              </a:spcAft>
              <a:buClr>
                <a:srgbClr val="706B69"/>
              </a:buClr>
              <a:buSzPts val="1700"/>
              <a:buFont typeface="Arial"/>
              <a:buNone/>
              <a:defRPr sz="1700">
                <a:solidFill>
                  <a:srgbClr val="706B69"/>
                </a:solidFill>
                <a:latin typeface="Arial"/>
                <a:ea typeface="Arial"/>
                <a:cs typeface="Arial"/>
                <a:sym typeface="Arial"/>
              </a:defRPr>
            </a:lvl1pPr>
            <a:lvl2pPr lvl="1" algn="l">
              <a:lnSpc>
                <a:spcPct val="115000"/>
              </a:lnSpc>
              <a:spcBef>
                <a:spcPts val="0"/>
              </a:spcBef>
              <a:spcAft>
                <a:spcPts val="0"/>
              </a:spcAft>
              <a:buClr>
                <a:schemeClr val="accent3"/>
              </a:buClr>
              <a:buSzPts val="1400"/>
              <a:buNone/>
              <a:defRPr>
                <a:solidFill>
                  <a:schemeClr val="accent3"/>
                </a:solidFill>
              </a:defRPr>
            </a:lvl2pPr>
            <a:lvl3pPr lvl="2" algn="l">
              <a:lnSpc>
                <a:spcPct val="115000"/>
              </a:lnSpc>
              <a:spcBef>
                <a:spcPts val="0"/>
              </a:spcBef>
              <a:spcAft>
                <a:spcPts val="0"/>
              </a:spcAft>
              <a:buClr>
                <a:schemeClr val="accent3"/>
              </a:buClr>
              <a:buSzPts val="1400"/>
              <a:buNone/>
              <a:defRPr>
                <a:solidFill>
                  <a:schemeClr val="accent3"/>
                </a:solidFill>
              </a:defRPr>
            </a:lvl3pPr>
            <a:lvl4pPr lvl="3" algn="l">
              <a:lnSpc>
                <a:spcPct val="115000"/>
              </a:lnSpc>
              <a:spcBef>
                <a:spcPts val="0"/>
              </a:spcBef>
              <a:spcAft>
                <a:spcPts val="0"/>
              </a:spcAft>
              <a:buClr>
                <a:schemeClr val="accent3"/>
              </a:buClr>
              <a:buSzPts val="1400"/>
              <a:buNone/>
              <a:defRPr>
                <a:solidFill>
                  <a:schemeClr val="accent3"/>
                </a:solidFill>
              </a:defRPr>
            </a:lvl4pPr>
            <a:lvl5pPr lvl="4" algn="l">
              <a:lnSpc>
                <a:spcPct val="115000"/>
              </a:lnSpc>
              <a:spcBef>
                <a:spcPts val="0"/>
              </a:spcBef>
              <a:spcAft>
                <a:spcPts val="0"/>
              </a:spcAft>
              <a:buClr>
                <a:schemeClr val="accent3"/>
              </a:buClr>
              <a:buSzPts val="1400"/>
              <a:buNone/>
              <a:defRPr>
                <a:solidFill>
                  <a:schemeClr val="accent3"/>
                </a:solidFill>
              </a:defRPr>
            </a:lvl5pPr>
            <a:lvl6pPr lvl="5" algn="l">
              <a:lnSpc>
                <a:spcPct val="115000"/>
              </a:lnSpc>
              <a:spcBef>
                <a:spcPts val="0"/>
              </a:spcBef>
              <a:spcAft>
                <a:spcPts val="0"/>
              </a:spcAft>
              <a:buClr>
                <a:schemeClr val="accent3"/>
              </a:buClr>
              <a:buSzPts val="1400"/>
              <a:buNone/>
              <a:defRPr>
                <a:solidFill>
                  <a:schemeClr val="accent3"/>
                </a:solidFill>
              </a:defRPr>
            </a:lvl6pPr>
            <a:lvl7pPr lvl="6" algn="l">
              <a:lnSpc>
                <a:spcPct val="115000"/>
              </a:lnSpc>
              <a:spcBef>
                <a:spcPts val="0"/>
              </a:spcBef>
              <a:spcAft>
                <a:spcPts val="0"/>
              </a:spcAft>
              <a:buClr>
                <a:schemeClr val="accent3"/>
              </a:buClr>
              <a:buSzPts val="1400"/>
              <a:buNone/>
              <a:defRPr>
                <a:solidFill>
                  <a:schemeClr val="accent3"/>
                </a:solidFill>
              </a:defRPr>
            </a:lvl7pPr>
            <a:lvl8pPr lvl="7" algn="l">
              <a:lnSpc>
                <a:spcPct val="115000"/>
              </a:lnSpc>
              <a:spcBef>
                <a:spcPts val="0"/>
              </a:spcBef>
              <a:spcAft>
                <a:spcPts val="0"/>
              </a:spcAft>
              <a:buClr>
                <a:schemeClr val="accent3"/>
              </a:buClr>
              <a:buSzPts val="1400"/>
              <a:buNone/>
              <a:defRPr>
                <a:solidFill>
                  <a:schemeClr val="accent3"/>
                </a:solidFill>
              </a:defRPr>
            </a:lvl8pPr>
            <a:lvl9pPr lvl="8" algn="l">
              <a:lnSpc>
                <a:spcPct val="115000"/>
              </a:lnSpc>
              <a:spcBef>
                <a:spcPts val="0"/>
              </a:spcBef>
              <a:spcAft>
                <a:spcPts val="0"/>
              </a:spcAft>
              <a:buClr>
                <a:schemeClr val="accent3"/>
              </a:buClr>
              <a:buSzPts val="1400"/>
              <a:buNone/>
              <a:defRPr>
                <a:solidFill>
                  <a:schemeClr val="accent3"/>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a - Title and 1 column">
  <p:cSld name="TITLE_AND_BODY_1">
    <p:spTree>
      <p:nvGrpSpPr>
        <p:cNvPr id="82" name="Shape 82"/>
        <p:cNvGrpSpPr/>
        <p:nvPr/>
      </p:nvGrpSpPr>
      <p:grpSpPr>
        <a:xfrm>
          <a:off x="0" y="0"/>
          <a:ext cx="0" cy="0"/>
          <a:chOff x="0" y="0"/>
          <a:chExt cx="0" cy="0"/>
        </a:xfrm>
      </p:grpSpPr>
      <p:sp>
        <p:nvSpPr>
          <p:cNvPr id="83" name="Google Shape;83;g36aecb26dc8_0_77"/>
          <p:cNvSpPr txBox="1"/>
          <p:nvPr>
            <p:ph type="title"/>
          </p:nvPr>
        </p:nvSpPr>
        <p:spPr>
          <a:xfrm>
            <a:off x="571450" y="432675"/>
            <a:ext cx="7431600" cy="5727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SzPts val="2200"/>
              <a:buFont typeface="Arial"/>
              <a:buNone/>
              <a:defRPr sz="2200">
                <a:latin typeface="Arial"/>
                <a:ea typeface="Arial"/>
                <a:cs typeface="Arial"/>
                <a:sym typeface="Arial"/>
              </a:defRPr>
            </a:lvl1pPr>
            <a:lvl2pPr lvl="1" algn="l">
              <a:lnSpc>
                <a:spcPct val="100000"/>
              </a:lnSpc>
              <a:spcBef>
                <a:spcPts val="0"/>
              </a:spcBef>
              <a:spcAft>
                <a:spcPts val="0"/>
              </a:spcAft>
              <a:buClr>
                <a:schemeClr val="dk1"/>
              </a:buClr>
              <a:buSzPts val="2400"/>
              <a:buNone/>
              <a:defRPr>
                <a:solidFill>
                  <a:schemeClr val="dk1"/>
                </a:solidFill>
              </a:defRPr>
            </a:lvl2pPr>
            <a:lvl3pPr lvl="2" algn="l">
              <a:lnSpc>
                <a:spcPct val="100000"/>
              </a:lnSpc>
              <a:spcBef>
                <a:spcPts val="0"/>
              </a:spcBef>
              <a:spcAft>
                <a:spcPts val="0"/>
              </a:spcAft>
              <a:buClr>
                <a:schemeClr val="dk1"/>
              </a:buClr>
              <a:buSzPts val="2400"/>
              <a:buNone/>
              <a:defRPr>
                <a:solidFill>
                  <a:schemeClr val="dk1"/>
                </a:solidFill>
              </a:defRPr>
            </a:lvl3pPr>
            <a:lvl4pPr lvl="3" algn="l">
              <a:lnSpc>
                <a:spcPct val="100000"/>
              </a:lnSpc>
              <a:spcBef>
                <a:spcPts val="0"/>
              </a:spcBef>
              <a:spcAft>
                <a:spcPts val="0"/>
              </a:spcAft>
              <a:buClr>
                <a:schemeClr val="dk1"/>
              </a:buClr>
              <a:buSzPts val="2400"/>
              <a:buNone/>
              <a:defRPr>
                <a:solidFill>
                  <a:schemeClr val="dk1"/>
                </a:solidFill>
              </a:defRPr>
            </a:lvl4pPr>
            <a:lvl5pPr lvl="4" algn="l">
              <a:lnSpc>
                <a:spcPct val="100000"/>
              </a:lnSpc>
              <a:spcBef>
                <a:spcPts val="0"/>
              </a:spcBef>
              <a:spcAft>
                <a:spcPts val="0"/>
              </a:spcAft>
              <a:buClr>
                <a:schemeClr val="dk1"/>
              </a:buClr>
              <a:buSzPts val="2400"/>
              <a:buNone/>
              <a:defRPr>
                <a:solidFill>
                  <a:schemeClr val="dk1"/>
                </a:solidFill>
              </a:defRPr>
            </a:lvl5pPr>
            <a:lvl6pPr lvl="5" algn="l">
              <a:lnSpc>
                <a:spcPct val="100000"/>
              </a:lnSpc>
              <a:spcBef>
                <a:spcPts val="0"/>
              </a:spcBef>
              <a:spcAft>
                <a:spcPts val="0"/>
              </a:spcAft>
              <a:buClr>
                <a:schemeClr val="dk1"/>
              </a:buClr>
              <a:buSzPts val="2400"/>
              <a:buNone/>
              <a:defRPr>
                <a:solidFill>
                  <a:schemeClr val="dk1"/>
                </a:solidFill>
              </a:defRPr>
            </a:lvl6pPr>
            <a:lvl7pPr lvl="6" algn="l">
              <a:lnSpc>
                <a:spcPct val="100000"/>
              </a:lnSpc>
              <a:spcBef>
                <a:spcPts val="0"/>
              </a:spcBef>
              <a:spcAft>
                <a:spcPts val="0"/>
              </a:spcAft>
              <a:buClr>
                <a:schemeClr val="dk1"/>
              </a:buClr>
              <a:buSzPts val="2400"/>
              <a:buNone/>
              <a:defRPr>
                <a:solidFill>
                  <a:schemeClr val="dk1"/>
                </a:solidFill>
              </a:defRPr>
            </a:lvl7pPr>
            <a:lvl8pPr lvl="7" algn="l">
              <a:lnSpc>
                <a:spcPct val="100000"/>
              </a:lnSpc>
              <a:spcBef>
                <a:spcPts val="0"/>
              </a:spcBef>
              <a:spcAft>
                <a:spcPts val="0"/>
              </a:spcAft>
              <a:buClr>
                <a:schemeClr val="dk1"/>
              </a:buClr>
              <a:buSzPts val="2400"/>
              <a:buNone/>
              <a:defRPr>
                <a:solidFill>
                  <a:schemeClr val="dk1"/>
                </a:solidFill>
              </a:defRPr>
            </a:lvl8pPr>
            <a:lvl9pPr lvl="8" algn="l">
              <a:lnSpc>
                <a:spcPct val="100000"/>
              </a:lnSpc>
              <a:spcBef>
                <a:spcPts val="0"/>
              </a:spcBef>
              <a:spcAft>
                <a:spcPts val="0"/>
              </a:spcAft>
              <a:buClr>
                <a:schemeClr val="dk1"/>
              </a:buClr>
              <a:buSzPts val="2400"/>
              <a:buNone/>
              <a:defRPr>
                <a:solidFill>
                  <a:schemeClr val="dk1"/>
                </a:solidFill>
              </a:defRPr>
            </a:lvl9pPr>
          </a:lstStyle>
          <a:p/>
        </p:txBody>
      </p:sp>
      <p:sp>
        <p:nvSpPr>
          <p:cNvPr id="84" name="Google Shape;84;g36aecb26dc8_0_77"/>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lvl1pPr lvl="0" algn="l">
              <a:lnSpc>
                <a:spcPct val="105000"/>
              </a:lnSpc>
              <a:spcBef>
                <a:spcPts val="0"/>
              </a:spcBef>
              <a:spcAft>
                <a:spcPts val="0"/>
              </a:spcAft>
              <a:buClr>
                <a:srgbClr val="706B69"/>
              </a:buClr>
              <a:buSzPts val="1700"/>
              <a:buFont typeface="Arial"/>
              <a:buNone/>
              <a:defRPr sz="1700">
                <a:solidFill>
                  <a:srgbClr val="706B69"/>
                </a:solidFill>
                <a:latin typeface="Arial"/>
                <a:ea typeface="Arial"/>
                <a:cs typeface="Arial"/>
                <a:sym typeface="Arial"/>
              </a:defRPr>
            </a:lvl1pPr>
            <a:lvl2pPr lvl="1" algn="l">
              <a:lnSpc>
                <a:spcPct val="115000"/>
              </a:lnSpc>
              <a:spcBef>
                <a:spcPts val="0"/>
              </a:spcBef>
              <a:spcAft>
                <a:spcPts val="0"/>
              </a:spcAft>
              <a:buClr>
                <a:schemeClr val="accent3"/>
              </a:buClr>
              <a:buSzPts val="1400"/>
              <a:buNone/>
              <a:defRPr>
                <a:solidFill>
                  <a:schemeClr val="accent3"/>
                </a:solidFill>
              </a:defRPr>
            </a:lvl2pPr>
            <a:lvl3pPr lvl="2" algn="l">
              <a:lnSpc>
                <a:spcPct val="115000"/>
              </a:lnSpc>
              <a:spcBef>
                <a:spcPts val="0"/>
              </a:spcBef>
              <a:spcAft>
                <a:spcPts val="0"/>
              </a:spcAft>
              <a:buClr>
                <a:schemeClr val="accent3"/>
              </a:buClr>
              <a:buSzPts val="1400"/>
              <a:buNone/>
              <a:defRPr>
                <a:solidFill>
                  <a:schemeClr val="accent3"/>
                </a:solidFill>
              </a:defRPr>
            </a:lvl3pPr>
            <a:lvl4pPr lvl="3" algn="l">
              <a:lnSpc>
                <a:spcPct val="115000"/>
              </a:lnSpc>
              <a:spcBef>
                <a:spcPts val="0"/>
              </a:spcBef>
              <a:spcAft>
                <a:spcPts val="0"/>
              </a:spcAft>
              <a:buClr>
                <a:schemeClr val="accent3"/>
              </a:buClr>
              <a:buSzPts val="1400"/>
              <a:buNone/>
              <a:defRPr>
                <a:solidFill>
                  <a:schemeClr val="accent3"/>
                </a:solidFill>
              </a:defRPr>
            </a:lvl4pPr>
            <a:lvl5pPr lvl="4" algn="l">
              <a:lnSpc>
                <a:spcPct val="115000"/>
              </a:lnSpc>
              <a:spcBef>
                <a:spcPts val="0"/>
              </a:spcBef>
              <a:spcAft>
                <a:spcPts val="0"/>
              </a:spcAft>
              <a:buClr>
                <a:schemeClr val="accent3"/>
              </a:buClr>
              <a:buSzPts val="1400"/>
              <a:buNone/>
              <a:defRPr>
                <a:solidFill>
                  <a:schemeClr val="accent3"/>
                </a:solidFill>
              </a:defRPr>
            </a:lvl5pPr>
            <a:lvl6pPr lvl="5" algn="l">
              <a:lnSpc>
                <a:spcPct val="115000"/>
              </a:lnSpc>
              <a:spcBef>
                <a:spcPts val="0"/>
              </a:spcBef>
              <a:spcAft>
                <a:spcPts val="0"/>
              </a:spcAft>
              <a:buClr>
                <a:schemeClr val="accent3"/>
              </a:buClr>
              <a:buSzPts val="1400"/>
              <a:buNone/>
              <a:defRPr>
                <a:solidFill>
                  <a:schemeClr val="accent3"/>
                </a:solidFill>
              </a:defRPr>
            </a:lvl6pPr>
            <a:lvl7pPr lvl="6" algn="l">
              <a:lnSpc>
                <a:spcPct val="115000"/>
              </a:lnSpc>
              <a:spcBef>
                <a:spcPts val="0"/>
              </a:spcBef>
              <a:spcAft>
                <a:spcPts val="0"/>
              </a:spcAft>
              <a:buClr>
                <a:schemeClr val="accent3"/>
              </a:buClr>
              <a:buSzPts val="1400"/>
              <a:buNone/>
              <a:defRPr>
                <a:solidFill>
                  <a:schemeClr val="accent3"/>
                </a:solidFill>
              </a:defRPr>
            </a:lvl7pPr>
            <a:lvl8pPr lvl="7" algn="l">
              <a:lnSpc>
                <a:spcPct val="115000"/>
              </a:lnSpc>
              <a:spcBef>
                <a:spcPts val="0"/>
              </a:spcBef>
              <a:spcAft>
                <a:spcPts val="0"/>
              </a:spcAft>
              <a:buClr>
                <a:schemeClr val="accent3"/>
              </a:buClr>
              <a:buSzPts val="1400"/>
              <a:buNone/>
              <a:defRPr>
                <a:solidFill>
                  <a:schemeClr val="accent3"/>
                </a:solidFill>
              </a:defRPr>
            </a:lvl8pPr>
            <a:lvl9pPr lvl="8" algn="l">
              <a:lnSpc>
                <a:spcPct val="115000"/>
              </a:lnSpc>
              <a:spcBef>
                <a:spcPts val="0"/>
              </a:spcBef>
              <a:spcAft>
                <a:spcPts val="0"/>
              </a:spcAft>
              <a:buClr>
                <a:schemeClr val="accent3"/>
              </a:buClr>
              <a:buSzPts val="1400"/>
              <a:buNone/>
              <a:defRPr>
                <a:solidFill>
                  <a:schemeClr val="accent3"/>
                </a:solidFill>
              </a:defRPr>
            </a:lvl9pPr>
          </a:lstStyle>
          <a:p/>
        </p:txBody>
      </p:sp>
      <p:sp>
        <p:nvSpPr>
          <p:cNvPr id="85" name="Google Shape;85;g36aecb26dc8_0_77"/>
          <p:cNvSpPr txBox="1"/>
          <p:nvPr>
            <p:ph idx="2" type="body"/>
          </p:nvPr>
        </p:nvSpPr>
        <p:spPr>
          <a:xfrm>
            <a:off x="571450" y="1442675"/>
            <a:ext cx="8229600" cy="3360600"/>
          </a:xfrm>
          <a:prstGeom prst="rect">
            <a:avLst/>
          </a:prstGeom>
          <a:noFill/>
          <a:ln>
            <a:noFill/>
          </a:ln>
        </p:spPr>
        <p:txBody>
          <a:bodyPr anchorCtr="0" anchor="t" bIns="0" lIns="0" spcFirstLastPara="1" rIns="0" wrap="square" tIns="0">
            <a:noAutofit/>
          </a:bodyPr>
          <a:lstStyle>
            <a:lvl1pPr indent="-304800" lvl="0" marL="457200" algn="l">
              <a:lnSpc>
                <a:spcPct val="105000"/>
              </a:lnSpc>
              <a:spcBef>
                <a:spcPts val="400"/>
              </a:spcBef>
              <a:spcAft>
                <a:spcPts val="0"/>
              </a:spcAft>
              <a:buSzPts val="1200"/>
              <a:buChar char="■"/>
              <a:defRPr sz="1400">
                <a:latin typeface="Arial"/>
                <a:ea typeface="Arial"/>
                <a:cs typeface="Arial"/>
                <a:sym typeface="Arial"/>
              </a:defRPr>
            </a:lvl1pPr>
            <a:lvl2pPr indent="-304800" lvl="1" marL="914400" algn="l">
              <a:lnSpc>
                <a:spcPct val="105000"/>
              </a:lnSpc>
              <a:spcBef>
                <a:spcPts val="300"/>
              </a:spcBef>
              <a:spcAft>
                <a:spcPts val="0"/>
              </a:spcAft>
              <a:buClr>
                <a:schemeClr val="dk1"/>
              </a:buClr>
              <a:buSzPts val="1200"/>
              <a:buChar char="■"/>
              <a:defRPr/>
            </a:lvl2pPr>
            <a:lvl3pPr indent="-304800" lvl="2" marL="1371600" algn="l">
              <a:lnSpc>
                <a:spcPct val="100000"/>
              </a:lnSpc>
              <a:spcBef>
                <a:spcPts val="300"/>
              </a:spcBef>
              <a:spcAft>
                <a:spcPts val="0"/>
              </a:spcAft>
              <a:buSzPts val="1200"/>
              <a:buChar char="■"/>
              <a:defRPr/>
            </a:lvl3pPr>
            <a:lvl4pPr indent="-304800" lvl="3" marL="1828800" algn="l">
              <a:lnSpc>
                <a:spcPct val="100000"/>
              </a:lnSpc>
              <a:spcBef>
                <a:spcPts val="0"/>
              </a:spcBef>
              <a:spcAft>
                <a:spcPts val="0"/>
              </a:spcAft>
              <a:buClr>
                <a:schemeClr val="dk1"/>
              </a:buClr>
              <a:buSzPts val="1200"/>
              <a:buChar char="■"/>
              <a:defRPr/>
            </a:lvl4pPr>
            <a:lvl5pPr indent="-304800" lvl="4" marL="2286000" algn="l">
              <a:lnSpc>
                <a:spcPct val="100000"/>
              </a:lnSpc>
              <a:spcBef>
                <a:spcPts val="0"/>
              </a:spcBef>
              <a:spcAft>
                <a:spcPts val="0"/>
              </a:spcAft>
              <a:buClr>
                <a:schemeClr val="dk1"/>
              </a:buClr>
              <a:buSzPts val="1200"/>
              <a:buChar char="■"/>
              <a:defRPr/>
            </a:lvl5pPr>
            <a:lvl6pPr indent="-304800" lvl="5" marL="2743200" algn="l">
              <a:lnSpc>
                <a:spcPct val="100000"/>
              </a:lnSpc>
              <a:spcBef>
                <a:spcPts val="0"/>
              </a:spcBef>
              <a:spcAft>
                <a:spcPts val="0"/>
              </a:spcAft>
              <a:buClr>
                <a:schemeClr val="dk1"/>
              </a:buClr>
              <a:buSzPts val="1200"/>
              <a:buChar char="■"/>
              <a:defRPr/>
            </a:lvl6pPr>
            <a:lvl7pPr indent="-304800" lvl="6" marL="3200400" algn="l">
              <a:lnSpc>
                <a:spcPct val="100000"/>
              </a:lnSpc>
              <a:spcBef>
                <a:spcPts val="0"/>
              </a:spcBef>
              <a:spcAft>
                <a:spcPts val="0"/>
              </a:spcAft>
              <a:buClr>
                <a:schemeClr val="dk1"/>
              </a:buClr>
              <a:buSzPts val="1200"/>
              <a:buChar char="■"/>
              <a:defRPr/>
            </a:lvl7pPr>
            <a:lvl8pPr indent="-304800" lvl="7" marL="3657600" algn="l">
              <a:lnSpc>
                <a:spcPct val="100000"/>
              </a:lnSpc>
              <a:spcBef>
                <a:spcPts val="0"/>
              </a:spcBef>
              <a:spcAft>
                <a:spcPts val="0"/>
              </a:spcAft>
              <a:buClr>
                <a:schemeClr val="dk1"/>
              </a:buClr>
              <a:buSzPts val="1200"/>
              <a:buChar char="■"/>
              <a:defRPr/>
            </a:lvl8pPr>
            <a:lvl9pPr indent="-304800" lvl="8" marL="4114800" algn="l">
              <a:lnSpc>
                <a:spcPct val="100000"/>
              </a:lnSpc>
              <a:spcBef>
                <a:spcPts val="0"/>
              </a:spcBef>
              <a:spcAft>
                <a:spcPts val="0"/>
              </a:spcAft>
              <a:buClr>
                <a:schemeClr val="dk1"/>
              </a:buClr>
              <a:buSzPts val="12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a - Title and 1 column 2">
  <p:cSld name="TITLE_AND_BODY_2">
    <p:spTree>
      <p:nvGrpSpPr>
        <p:cNvPr id="86" name="Shape 86"/>
        <p:cNvGrpSpPr/>
        <p:nvPr/>
      </p:nvGrpSpPr>
      <p:grpSpPr>
        <a:xfrm>
          <a:off x="0" y="0"/>
          <a:ext cx="0" cy="0"/>
          <a:chOff x="0" y="0"/>
          <a:chExt cx="0" cy="0"/>
        </a:xfrm>
      </p:grpSpPr>
      <p:sp>
        <p:nvSpPr>
          <p:cNvPr id="87" name="Google Shape;87;g36aecb26dc8_0_81"/>
          <p:cNvSpPr txBox="1"/>
          <p:nvPr>
            <p:ph type="title"/>
          </p:nvPr>
        </p:nvSpPr>
        <p:spPr>
          <a:xfrm>
            <a:off x="571450" y="432675"/>
            <a:ext cx="7431600" cy="3816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SzPts val="2200"/>
              <a:buFont typeface="Arial"/>
              <a:buNone/>
              <a:defRPr sz="2200">
                <a:latin typeface="Arial"/>
                <a:ea typeface="Arial"/>
                <a:cs typeface="Arial"/>
                <a:sym typeface="Arial"/>
              </a:defRPr>
            </a:lvl1pPr>
            <a:lvl2pPr lvl="1" algn="l">
              <a:lnSpc>
                <a:spcPct val="100000"/>
              </a:lnSpc>
              <a:spcBef>
                <a:spcPts val="0"/>
              </a:spcBef>
              <a:spcAft>
                <a:spcPts val="0"/>
              </a:spcAft>
              <a:buClr>
                <a:schemeClr val="dk1"/>
              </a:buClr>
              <a:buSzPts val="2400"/>
              <a:buNone/>
              <a:defRPr>
                <a:solidFill>
                  <a:schemeClr val="dk1"/>
                </a:solidFill>
              </a:defRPr>
            </a:lvl2pPr>
            <a:lvl3pPr lvl="2" algn="l">
              <a:lnSpc>
                <a:spcPct val="100000"/>
              </a:lnSpc>
              <a:spcBef>
                <a:spcPts val="0"/>
              </a:spcBef>
              <a:spcAft>
                <a:spcPts val="0"/>
              </a:spcAft>
              <a:buClr>
                <a:schemeClr val="dk1"/>
              </a:buClr>
              <a:buSzPts val="2400"/>
              <a:buNone/>
              <a:defRPr>
                <a:solidFill>
                  <a:schemeClr val="dk1"/>
                </a:solidFill>
              </a:defRPr>
            </a:lvl3pPr>
            <a:lvl4pPr lvl="3" algn="l">
              <a:lnSpc>
                <a:spcPct val="100000"/>
              </a:lnSpc>
              <a:spcBef>
                <a:spcPts val="0"/>
              </a:spcBef>
              <a:spcAft>
                <a:spcPts val="0"/>
              </a:spcAft>
              <a:buClr>
                <a:schemeClr val="dk1"/>
              </a:buClr>
              <a:buSzPts val="2400"/>
              <a:buNone/>
              <a:defRPr>
                <a:solidFill>
                  <a:schemeClr val="dk1"/>
                </a:solidFill>
              </a:defRPr>
            </a:lvl4pPr>
            <a:lvl5pPr lvl="4" algn="l">
              <a:lnSpc>
                <a:spcPct val="100000"/>
              </a:lnSpc>
              <a:spcBef>
                <a:spcPts val="0"/>
              </a:spcBef>
              <a:spcAft>
                <a:spcPts val="0"/>
              </a:spcAft>
              <a:buClr>
                <a:schemeClr val="dk1"/>
              </a:buClr>
              <a:buSzPts val="2400"/>
              <a:buNone/>
              <a:defRPr>
                <a:solidFill>
                  <a:schemeClr val="dk1"/>
                </a:solidFill>
              </a:defRPr>
            </a:lvl5pPr>
            <a:lvl6pPr lvl="5" algn="l">
              <a:lnSpc>
                <a:spcPct val="100000"/>
              </a:lnSpc>
              <a:spcBef>
                <a:spcPts val="0"/>
              </a:spcBef>
              <a:spcAft>
                <a:spcPts val="0"/>
              </a:spcAft>
              <a:buClr>
                <a:schemeClr val="dk1"/>
              </a:buClr>
              <a:buSzPts val="2400"/>
              <a:buNone/>
              <a:defRPr>
                <a:solidFill>
                  <a:schemeClr val="dk1"/>
                </a:solidFill>
              </a:defRPr>
            </a:lvl6pPr>
            <a:lvl7pPr lvl="6" algn="l">
              <a:lnSpc>
                <a:spcPct val="100000"/>
              </a:lnSpc>
              <a:spcBef>
                <a:spcPts val="0"/>
              </a:spcBef>
              <a:spcAft>
                <a:spcPts val="0"/>
              </a:spcAft>
              <a:buClr>
                <a:schemeClr val="dk1"/>
              </a:buClr>
              <a:buSzPts val="2400"/>
              <a:buNone/>
              <a:defRPr>
                <a:solidFill>
                  <a:schemeClr val="dk1"/>
                </a:solidFill>
              </a:defRPr>
            </a:lvl7pPr>
            <a:lvl8pPr lvl="7" algn="l">
              <a:lnSpc>
                <a:spcPct val="100000"/>
              </a:lnSpc>
              <a:spcBef>
                <a:spcPts val="0"/>
              </a:spcBef>
              <a:spcAft>
                <a:spcPts val="0"/>
              </a:spcAft>
              <a:buClr>
                <a:schemeClr val="dk1"/>
              </a:buClr>
              <a:buSzPts val="2400"/>
              <a:buNone/>
              <a:defRPr>
                <a:solidFill>
                  <a:schemeClr val="dk1"/>
                </a:solidFill>
              </a:defRPr>
            </a:lvl8pPr>
            <a:lvl9pPr lvl="8" algn="l">
              <a:lnSpc>
                <a:spcPct val="100000"/>
              </a:lnSpc>
              <a:spcBef>
                <a:spcPts val="0"/>
              </a:spcBef>
              <a:spcAft>
                <a:spcPts val="0"/>
              </a:spcAft>
              <a:buClr>
                <a:schemeClr val="dk1"/>
              </a:buClr>
              <a:buSzPts val="2400"/>
              <a:buNone/>
              <a:defRPr>
                <a:solidFill>
                  <a:schemeClr val="dk1"/>
                </a:solidFill>
              </a:defRPr>
            </a:lvl9pPr>
          </a:lstStyle>
          <a:p/>
        </p:txBody>
      </p:sp>
      <p:sp>
        <p:nvSpPr>
          <p:cNvPr id="88" name="Google Shape;88;g36aecb26dc8_0_81"/>
          <p:cNvSpPr txBox="1"/>
          <p:nvPr>
            <p:ph idx="1" type="subTitle"/>
          </p:nvPr>
        </p:nvSpPr>
        <p:spPr>
          <a:xfrm>
            <a:off x="571450" y="813600"/>
            <a:ext cx="7431600" cy="324000"/>
          </a:xfrm>
          <a:prstGeom prst="rect">
            <a:avLst/>
          </a:prstGeom>
          <a:noFill/>
          <a:ln>
            <a:noFill/>
          </a:ln>
        </p:spPr>
        <p:txBody>
          <a:bodyPr anchorCtr="0" anchor="t" bIns="18000" lIns="0" spcFirstLastPara="1" rIns="91425" wrap="square" tIns="0">
            <a:noAutofit/>
          </a:bodyPr>
          <a:lstStyle>
            <a:lvl1pPr lvl="0" algn="l">
              <a:lnSpc>
                <a:spcPct val="105000"/>
              </a:lnSpc>
              <a:spcBef>
                <a:spcPts val="0"/>
              </a:spcBef>
              <a:spcAft>
                <a:spcPts val="0"/>
              </a:spcAft>
              <a:buClr>
                <a:srgbClr val="706B69"/>
              </a:buClr>
              <a:buSzPts val="1700"/>
              <a:buFont typeface="Arial"/>
              <a:buNone/>
              <a:defRPr sz="1700">
                <a:solidFill>
                  <a:srgbClr val="706B69"/>
                </a:solidFill>
                <a:latin typeface="Arial"/>
                <a:ea typeface="Arial"/>
                <a:cs typeface="Arial"/>
                <a:sym typeface="Arial"/>
              </a:defRPr>
            </a:lvl1pPr>
            <a:lvl2pPr lvl="1" algn="l">
              <a:lnSpc>
                <a:spcPct val="115000"/>
              </a:lnSpc>
              <a:spcBef>
                <a:spcPts val="0"/>
              </a:spcBef>
              <a:spcAft>
                <a:spcPts val="0"/>
              </a:spcAft>
              <a:buClr>
                <a:schemeClr val="accent3"/>
              </a:buClr>
              <a:buSzPts val="1400"/>
              <a:buNone/>
              <a:defRPr>
                <a:solidFill>
                  <a:schemeClr val="accent3"/>
                </a:solidFill>
              </a:defRPr>
            </a:lvl2pPr>
            <a:lvl3pPr lvl="2" algn="l">
              <a:lnSpc>
                <a:spcPct val="115000"/>
              </a:lnSpc>
              <a:spcBef>
                <a:spcPts val="0"/>
              </a:spcBef>
              <a:spcAft>
                <a:spcPts val="0"/>
              </a:spcAft>
              <a:buClr>
                <a:schemeClr val="accent3"/>
              </a:buClr>
              <a:buSzPts val="1400"/>
              <a:buNone/>
              <a:defRPr>
                <a:solidFill>
                  <a:schemeClr val="accent3"/>
                </a:solidFill>
              </a:defRPr>
            </a:lvl3pPr>
            <a:lvl4pPr lvl="3" algn="l">
              <a:lnSpc>
                <a:spcPct val="115000"/>
              </a:lnSpc>
              <a:spcBef>
                <a:spcPts val="0"/>
              </a:spcBef>
              <a:spcAft>
                <a:spcPts val="0"/>
              </a:spcAft>
              <a:buClr>
                <a:schemeClr val="accent3"/>
              </a:buClr>
              <a:buSzPts val="1400"/>
              <a:buNone/>
              <a:defRPr>
                <a:solidFill>
                  <a:schemeClr val="accent3"/>
                </a:solidFill>
              </a:defRPr>
            </a:lvl4pPr>
            <a:lvl5pPr lvl="4" algn="l">
              <a:lnSpc>
                <a:spcPct val="115000"/>
              </a:lnSpc>
              <a:spcBef>
                <a:spcPts val="0"/>
              </a:spcBef>
              <a:spcAft>
                <a:spcPts val="0"/>
              </a:spcAft>
              <a:buClr>
                <a:schemeClr val="accent3"/>
              </a:buClr>
              <a:buSzPts val="1400"/>
              <a:buNone/>
              <a:defRPr>
                <a:solidFill>
                  <a:schemeClr val="accent3"/>
                </a:solidFill>
              </a:defRPr>
            </a:lvl5pPr>
            <a:lvl6pPr lvl="5" algn="l">
              <a:lnSpc>
                <a:spcPct val="115000"/>
              </a:lnSpc>
              <a:spcBef>
                <a:spcPts val="0"/>
              </a:spcBef>
              <a:spcAft>
                <a:spcPts val="0"/>
              </a:spcAft>
              <a:buClr>
                <a:schemeClr val="accent3"/>
              </a:buClr>
              <a:buSzPts val="1400"/>
              <a:buNone/>
              <a:defRPr>
                <a:solidFill>
                  <a:schemeClr val="accent3"/>
                </a:solidFill>
              </a:defRPr>
            </a:lvl6pPr>
            <a:lvl7pPr lvl="6" algn="l">
              <a:lnSpc>
                <a:spcPct val="115000"/>
              </a:lnSpc>
              <a:spcBef>
                <a:spcPts val="0"/>
              </a:spcBef>
              <a:spcAft>
                <a:spcPts val="0"/>
              </a:spcAft>
              <a:buClr>
                <a:schemeClr val="accent3"/>
              </a:buClr>
              <a:buSzPts val="1400"/>
              <a:buNone/>
              <a:defRPr>
                <a:solidFill>
                  <a:schemeClr val="accent3"/>
                </a:solidFill>
              </a:defRPr>
            </a:lvl7pPr>
            <a:lvl8pPr lvl="7" algn="l">
              <a:lnSpc>
                <a:spcPct val="115000"/>
              </a:lnSpc>
              <a:spcBef>
                <a:spcPts val="0"/>
              </a:spcBef>
              <a:spcAft>
                <a:spcPts val="0"/>
              </a:spcAft>
              <a:buClr>
                <a:schemeClr val="accent3"/>
              </a:buClr>
              <a:buSzPts val="1400"/>
              <a:buNone/>
              <a:defRPr>
                <a:solidFill>
                  <a:schemeClr val="accent3"/>
                </a:solidFill>
              </a:defRPr>
            </a:lvl8pPr>
            <a:lvl9pPr lvl="8" algn="l">
              <a:lnSpc>
                <a:spcPct val="115000"/>
              </a:lnSpc>
              <a:spcBef>
                <a:spcPts val="0"/>
              </a:spcBef>
              <a:spcAft>
                <a:spcPts val="0"/>
              </a:spcAft>
              <a:buClr>
                <a:schemeClr val="accent3"/>
              </a:buClr>
              <a:buSzPts val="1400"/>
              <a:buNone/>
              <a:defRPr>
                <a:solidFill>
                  <a:schemeClr val="accent3"/>
                </a:solidFill>
              </a:defRPr>
            </a:lvl9pPr>
          </a:lstStyle>
          <a:p/>
        </p:txBody>
      </p:sp>
      <p:sp>
        <p:nvSpPr>
          <p:cNvPr id="89" name="Google Shape;89;g36aecb26dc8_0_81"/>
          <p:cNvSpPr txBox="1"/>
          <p:nvPr>
            <p:ph idx="2" type="body"/>
          </p:nvPr>
        </p:nvSpPr>
        <p:spPr>
          <a:xfrm>
            <a:off x="571450" y="1442675"/>
            <a:ext cx="8229600" cy="3360600"/>
          </a:xfrm>
          <a:prstGeom prst="rect">
            <a:avLst/>
          </a:prstGeom>
          <a:noFill/>
          <a:ln>
            <a:noFill/>
          </a:ln>
        </p:spPr>
        <p:txBody>
          <a:bodyPr anchorCtr="0" anchor="t" bIns="0" lIns="0" spcFirstLastPara="1" rIns="0" wrap="square" tIns="0">
            <a:noAutofit/>
          </a:bodyPr>
          <a:lstStyle>
            <a:lvl1pPr indent="-304800" lvl="0" marL="457200" algn="l">
              <a:lnSpc>
                <a:spcPct val="105000"/>
              </a:lnSpc>
              <a:spcBef>
                <a:spcPts val="400"/>
              </a:spcBef>
              <a:spcAft>
                <a:spcPts val="0"/>
              </a:spcAft>
              <a:buSzPts val="1200"/>
              <a:buChar char="■"/>
              <a:defRPr sz="1400"/>
            </a:lvl1pPr>
            <a:lvl2pPr indent="-304800" lvl="1" marL="914400" algn="l">
              <a:lnSpc>
                <a:spcPct val="105000"/>
              </a:lnSpc>
              <a:spcBef>
                <a:spcPts val="300"/>
              </a:spcBef>
              <a:spcAft>
                <a:spcPts val="0"/>
              </a:spcAft>
              <a:buClr>
                <a:schemeClr val="dk1"/>
              </a:buClr>
              <a:buSzPts val="1200"/>
              <a:buChar char="■"/>
              <a:defRPr/>
            </a:lvl2pPr>
            <a:lvl3pPr indent="-304800" lvl="2" marL="1371600" algn="l">
              <a:lnSpc>
                <a:spcPct val="100000"/>
              </a:lnSpc>
              <a:spcBef>
                <a:spcPts val="300"/>
              </a:spcBef>
              <a:spcAft>
                <a:spcPts val="0"/>
              </a:spcAft>
              <a:buSzPts val="1200"/>
              <a:buChar char="■"/>
              <a:defRPr/>
            </a:lvl3pPr>
            <a:lvl4pPr indent="-304800" lvl="3" marL="1828800" algn="l">
              <a:lnSpc>
                <a:spcPct val="100000"/>
              </a:lnSpc>
              <a:spcBef>
                <a:spcPts val="0"/>
              </a:spcBef>
              <a:spcAft>
                <a:spcPts val="0"/>
              </a:spcAft>
              <a:buClr>
                <a:schemeClr val="dk1"/>
              </a:buClr>
              <a:buSzPts val="1200"/>
              <a:buChar char="■"/>
              <a:defRPr/>
            </a:lvl4pPr>
            <a:lvl5pPr indent="-304800" lvl="4" marL="2286000" algn="l">
              <a:lnSpc>
                <a:spcPct val="100000"/>
              </a:lnSpc>
              <a:spcBef>
                <a:spcPts val="0"/>
              </a:spcBef>
              <a:spcAft>
                <a:spcPts val="0"/>
              </a:spcAft>
              <a:buClr>
                <a:schemeClr val="dk1"/>
              </a:buClr>
              <a:buSzPts val="1200"/>
              <a:buChar char="■"/>
              <a:defRPr/>
            </a:lvl5pPr>
            <a:lvl6pPr indent="-304800" lvl="5" marL="2743200" algn="l">
              <a:lnSpc>
                <a:spcPct val="100000"/>
              </a:lnSpc>
              <a:spcBef>
                <a:spcPts val="0"/>
              </a:spcBef>
              <a:spcAft>
                <a:spcPts val="0"/>
              </a:spcAft>
              <a:buClr>
                <a:schemeClr val="dk1"/>
              </a:buClr>
              <a:buSzPts val="1200"/>
              <a:buChar char="■"/>
              <a:defRPr/>
            </a:lvl6pPr>
            <a:lvl7pPr indent="-304800" lvl="6" marL="3200400" algn="l">
              <a:lnSpc>
                <a:spcPct val="100000"/>
              </a:lnSpc>
              <a:spcBef>
                <a:spcPts val="0"/>
              </a:spcBef>
              <a:spcAft>
                <a:spcPts val="0"/>
              </a:spcAft>
              <a:buClr>
                <a:schemeClr val="dk1"/>
              </a:buClr>
              <a:buSzPts val="1200"/>
              <a:buChar char="■"/>
              <a:defRPr/>
            </a:lvl7pPr>
            <a:lvl8pPr indent="-304800" lvl="7" marL="3657600" algn="l">
              <a:lnSpc>
                <a:spcPct val="100000"/>
              </a:lnSpc>
              <a:spcBef>
                <a:spcPts val="0"/>
              </a:spcBef>
              <a:spcAft>
                <a:spcPts val="0"/>
              </a:spcAft>
              <a:buClr>
                <a:schemeClr val="dk1"/>
              </a:buClr>
              <a:buSzPts val="1200"/>
              <a:buChar char="■"/>
              <a:defRPr/>
            </a:lvl8pPr>
            <a:lvl9pPr indent="-304800" lvl="8" marL="4114800" algn="l">
              <a:lnSpc>
                <a:spcPct val="100000"/>
              </a:lnSpc>
              <a:spcBef>
                <a:spcPts val="0"/>
              </a:spcBef>
              <a:spcAft>
                <a:spcPts val="0"/>
              </a:spcAft>
              <a:buClr>
                <a:schemeClr val="dk1"/>
              </a:buClr>
              <a:buSzPts val="12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8 - Quote (short)">
  <p:cSld name="TITLE_AND_BODY_2_1_1_1">
    <p:spTree>
      <p:nvGrpSpPr>
        <p:cNvPr id="90" name="Shape 90"/>
        <p:cNvGrpSpPr/>
        <p:nvPr/>
      </p:nvGrpSpPr>
      <p:grpSpPr>
        <a:xfrm>
          <a:off x="0" y="0"/>
          <a:ext cx="0" cy="0"/>
          <a:chOff x="0" y="0"/>
          <a:chExt cx="0" cy="0"/>
        </a:xfrm>
      </p:grpSpPr>
      <p:sp>
        <p:nvSpPr>
          <p:cNvPr id="91" name="Google Shape;91;g36aecb26dc8_0_85"/>
          <p:cNvSpPr txBox="1"/>
          <p:nvPr>
            <p:ph idx="1" type="subTitle"/>
          </p:nvPr>
        </p:nvSpPr>
        <p:spPr>
          <a:xfrm>
            <a:off x="3826350" y="1442675"/>
            <a:ext cx="4974600" cy="25467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rgbClr val="000000"/>
              </a:buClr>
              <a:buSzPts val="2000"/>
              <a:buFont typeface="Arial"/>
              <a:buNone/>
              <a:defRPr i="1" sz="2000">
                <a:solidFill>
                  <a:srgbClr val="000000"/>
                </a:solidFill>
                <a:latin typeface="Arial"/>
                <a:ea typeface="Arial"/>
                <a:cs typeface="Arial"/>
                <a:sym typeface="Arial"/>
              </a:defRPr>
            </a:lvl1pPr>
            <a:lvl2pPr lvl="1" algn="l">
              <a:lnSpc>
                <a:spcPct val="115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2pPr>
            <a:lvl3pPr lvl="2" algn="l">
              <a:lnSpc>
                <a:spcPct val="115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3pPr>
            <a:lvl4pPr lvl="3" algn="l">
              <a:lnSpc>
                <a:spcPct val="115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4pPr>
            <a:lvl5pPr lvl="4" algn="l">
              <a:lnSpc>
                <a:spcPct val="115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5pPr>
            <a:lvl6pPr lvl="5" algn="l">
              <a:lnSpc>
                <a:spcPct val="115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6pPr>
            <a:lvl7pPr lvl="6" algn="l">
              <a:lnSpc>
                <a:spcPct val="115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7pPr>
            <a:lvl8pPr lvl="7" algn="l">
              <a:lnSpc>
                <a:spcPct val="115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8pPr>
            <a:lvl9pPr lvl="8" algn="l">
              <a:lnSpc>
                <a:spcPct val="115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9pPr>
          </a:lstStyle>
          <a:p/>
        </p:txBody>
      </p:sp>
      <p:sp>
        <p:nvSpPr>
          <p:cNvPr id="92" name="Google Shape;92;g36aecb26dc8_0_85"/>
          <p:cNvSpPr txBox="1"/>
          <p:nvPr>
            <p:ph idx="2" type="subTitle"/>
          </p:nvPr>
        </p:nvSpPr>
        <p:spPr>
          <a:xfrm>
            <a:off x="3826350" y="3989525"/>
            <a:ext cx="4974600" cy="2979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rgbClr val="000000"/>
              </a:buClr>
              <a:buSzPts val="1400"/>
              <a:buFont typeface="Arial"/>
              <a:buNone/>
              <a:defRPr sz="1400">
                <a:solidFill>
                  <a:srgbClr val="000000"/>
                </a:solidFill>
                <a:latin typeface="Arial"/>
                <a:ea typeface="Arial"/>
                <a:cs typeface="Arial"/>
                <a:sym typeface="Arial"/>
              </a:defRPr>
            </a:lvl1pPr>
            <a:lvl2pPr lvl="1" algn="l">
              <a:lnSpc>
                <a:spcPct val="115000"/>
              </a:lnSpc>
              <a:spcBef>
                <a:spcPts val="0"/>
              </a:spcBef>
              <a:spcAft>
                <a:spcPts val="0"/>
              </a:spcAft>
              <a:buClr>
                <a:srgbClr val="000000"/>
              </a:buClr>
              <a:buSzPts val="1400"/>
              <a:buNone/>
              <a:defRPr>
                <a:solidFill>
                  <a:srgbClr val="000000"/>
                </a:solidFill>
              </a:defRPr>
            </a:lvl2pPr>
            <a:lvl3pPr lvl="2" algn="l">
              <a:lnSpc>
                <a:spcPct val="115000"/>
              </a:lnSpc>
              <a:spcBef>
                <a:spcPts val="0"/>
              </a:spcBef>
              <a:spcAft>
                <a:spcPts val="0"/>
              </a:spcAft>
              <a:buClr>
                <a:srgbClr val="000000"/>
              </a:buClr>
              <a:buSzPts val="1400"/>
              <a:buNone/>
              <a:defRPr>
                <a:solidFill>
                  <a:srgbClr val="000000"/>
                </a:solidFill>
              </a:defRPr>
            </a:lvl3pPr>
            <a:lvl4pPr lvl="3" algn="l">
              <a:lnSpc>
                <a:spcPct val="115000"/>
              </a:lnSpc>
              <a:spcBef>
                <a:spcPts val="0"/>
              </a:spcBef>
              <a:spcAft>
                <a:spcPts val="0"/>
              </a:spcAft>
              <a:buClr>
                <a:srgbClr val="000000"/>
              </a:buClr>
              <a:buSzPts val="1400"/>
              <a:buNone/>
              <a:defRPr>
                <a:solidFill>
                  <a:srgbClr val="000000"/>
                </a:solidFill>
              </a:defRPr>
            </a:lvl4pPr>
            <a:lvl5pPr lvl="4" algn="l">
              <a:lnSpc>
                <a:spcPct val="115000"/>
              </a:lnSpc>
              <a:spcBef>
                <a:spcPts val="0"/>
              </a:spcBef>
              <a:spcAft>
                <a:spcPts val="0"/>
              </a:spcAft>
              <a:buClr>
                <a:srgbClr val="000000"/>
              </a:buClr>
              <a:buSzPts val="1400"/>
              <a:buNone/>
              <a:defRPr>
                <a:solidFill>
                  <a:srgbClr val="000000"/>
                </a:solidFill>
              </a:defRPr>
            </a:lvl5pPr>
            <a:lvl6pPr lvl="5" algn="l">
              <a:lnSpc>
                <a:spcPct val="115000"/>
              </a:lnSpc>
              <a:spcBef>
                <a:spcPts val="0"/>
              </a:spcBef>
              <a:spcAft>
                <a:spcPts val="0"/>
              </a:spcAft>
              <a:buClr>
                <a:srgbClr val="000000"/>
              </a:buClr>
              <a:buSzPts val="1400"/>
              <a:buNone/>
              <a:defRPr>
                <a:solidFill>
                  <a:srgbClr val="000000"/>
                </a:solidFill>
              </a:defRPr>
            </a:lvl6pPr>
            <a:lvl7pPr lvl="6" algn="l">
              <a:lnSpc>
                <a:spcPct val="115000"/>
              </a:lnSpc>
              <a:spcBef>
                <a:spcPts val="0"/>
              </a:spcBef>
              <a:spcAft>
                <a:spcPts val="0"/>
              </a:spcAft>
              <a:buClr>
                <a:srgbClr val="000000"/>
              </a:buClr>
              <a:buSzPts val="1400"/>
              <a:buNone/>
              <a:defRPr>
                <a:solidFill>
                  <a:srgbClr val="000000"/>
                </a:solidFill>
              </a:defRPr>
            </a:lvl7pPr>
            <a:lvl8pPr lvl="7" algn="l">
              <a:lnSpc>
                <a:spcPct val="115000"/>
              </a:lnSpc>
              <a:spcBef>
                <a:spcPts val="0"/>
              </a:spcBef>
              <a:spcAft>
                <a:spcPts val="0"/>
              </a:spcAft>
              <a:buClr>
                <a:srgbClr val="000000"/>
              </a:buClr>
              <a:buSzPts val="1400"/>
              <a:buNone/>
              <a:defRPr>
                <a:solidFill>
                  <a:srgbClr val="000000"/>
                </a:solidFill>
              </a:defRPr>
            </a:lvl8pPr>
            <a:lvl9pPr lvl="8" algn="l">
              <a:lnSpc>
                <a:spcPct val="115000"/>
              </a:lnSpc>
              <a:spcBef>
                <a:spcPts val="0"/>
              </a:spcBef>
              <a:spcAft>
                <a:spcPts val="0"/>
              </a:spcAft>
              <a:buClr>
                <a:srgbClr val="000000"/>
              </a:buClr>
              <a:buSzPts val="1400"/>
              <a:buNone/>
              <a:defRPr>
                <a:solidFill>
                  <a:srgbClr val="000000"/>
                </a:solidFill>
              </a:defRPr>
            </a:lvl9pPr>
          </a:lstStyle>
          <a:p/>
        </p:txBody>
      </p:sp>
      <p:sp>
        <p:nvSpPr>
          <p:cNvPr id="93" name="Google Shape;93;g36aecb26dc8_0_85"/>
          <p:cNvSpPr/>
          <p:nvPr>
            <p:ph idx="3" type="pic"/>
          </p:nvPr>
        </p:nvSpPr>
        <p:spPr>
          <a:xfrm>
            <a:off x="0" y="1442675"/>
            <a:ext cx="3345600" cy="28446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a - Title and 1 column 3">
  <p:cSld name="TITLE_AND_BODY_3">
    <p:spTree>
      <p:nvGrpSpPr>
        <p:cNvPr id="94" name="Shape 94"/>
        <p:cNvGrpSpPr/>
        <p:nvPr/>
      </p:nvGrpSpPr>
      <p:grpSpPr>
        <a:xfrm>
          <a:off x="0" y="0"/>
          <a:ext cx="0" cy="0"/>
          <a:chOff x="0" y="0"/>
          <a:chExt cx="0" cy="0"/>
        </a:xfrm>
      </p:grpSpPr>
      <p:sp>
        <p:nvSpPr>
          <p:cNvPr id="95" name="Google Shape;95;g36aecb26dc8_0_89"/>
          <p:cNvSpPr txBox="1"/>
          <p:nvPr>
            <p:ph type="title"/>
          </p:nvPr>
        </p:nvSpPr>
        <p:spPr>
          <a:xfrm>
            <a:off x="571450" y="432675"/>
            <a:ext cx="7431600" cy="381600"/>
          </a:xfrm>
          <a:prstGeom prst="rect">
            <a:avLst/>
          </a:prstGeom>
          <a:noFill/>
          <a:ln>
            <a:noFill/>
          </a:ln>
        </p:spPr>
        <p:txBody>
          <a:bodyPr anchorCtr="0" anchor="t" bIns="91425" lIns="0" spcFirstLastPara="1" rIns="91425" wrap="square" tIns="91425">
            <a:noAutofit/>
          </a:bodyPr>
          <a:lstStyle>
            <a:lvl1pPr lvl="0" algn="l">
              <a:lnSpc>
                <a:spcPct val="100000"/>
              </a:lnSpc>
              <a:spcBef>
                <a:spcPts val="0"/>
              </a:spcBef>
              <a:spcAft>
                <a:spcPts val="0"/>
              </a:spcAft>
              <a:buSzPts val="2200"/>
              <a:buFont typeface="Arial"/>
              <a:buNone/>
              <a:defRPr sz="2200">
                <a:latin typeface="Arial"/>
                <a:ea typeface="Arial"/>
                <a:cs typeface="Arial"/>
                <a:sym typeface="Arial"/>
              </a:defRPr>
            </a:lvl1pPr>
            <a:lvl2pPr lvl="1" algn="l">
              <a:lnSpc>
                <a:spcPct val="100000"/>
              </a:lnSpc>
              <a:spcBef>
                <a:spcPts val="0"/>
              </a:spcBef>
              <a:spcAft>
                <a:spcPts val="0"/>
              </a:spcAft>
              <a:buClr>
                <a:schemeClr val="dk1"/>
              </a:buClr>
              <a:buSzPts val="2400"/>
              <a:buNone/>
              <a:defRPr>
                <a:solidFill>
                  <a:schemeClr val="dk1"/>
                </a:solidFill>
              </a:defRPr>
            </a:lvl2pPr>
            <a:lvl3pPr lvl="2" algn="l">
              <a:lnSpc>
                <a:spcPct val="100000"/>
              </a:lnSpc>
              <a:spcBef>
                <a:spcPts val="0"/>
              </a:spcBef>
              <a:spcAft>
                <a:spcPts val="0"/>
              </a:spcAft>
              <a:buClr>
                <a:schemeClr val="dk1"/>
              </a:buClr>
              <a:buSzPts val="2400"/>
              <a:buNone/>
              <a:defRPr>
                <a:solidFill>
                  <a:schemeClr val="dk1"/>
                </a:solidFill>
              </a:defRPr>
            </a:lvl3pPr>
            <a:lvl4pPr lvl="3" algn="l">
              <a:lnSpc>
                <a:spcPct val="100000"/>
              </a:lnSpc>
              <a:spcBef>
                <a:spcPts val="0"/>
              </a:spcBef>
              <a:spcAft>
                <a:spcPts val="0"/>
              </a:spcAft>
              <a:buClr>
                <a:schemeClr val="dk1"/>
              </a:buClr>
              <a:buSzPts val="2400"/>
              <a:buNone/>
              <a:defRPr>
                <a:solidFill>
                  <a:schemeClr val="dk1"/>
                </a:solidFill>
              </a:defRPr>
            </a:lvl4pPr>
            <a:lvl5pPr lvl="4" algn="l">
              <a:lnSpc>
                <a:spcPct val="100000"/>
              </a:lnSpc>
              <a:spcBef>
                <a:spcPts val="0"/>
              </a:spcBef>
              <a:spcAft>
                <a:spcPts val="0"/>
              </a:spcAft>
              <a:buClr>
                <a:schemeClr val="dk1"/>
              </a:buClr>
              <a:buSzPts val="2400"/>
              <a:buNone/>
              <a:defRPr>
                <a:solidFill>
                  <a:schemeClr val="dk1"/>
                </a:solidFill>
              </a:defRPr>
            </a:lvl5pPr>
            <a:lvl6pPr lvl="5" algn="l">
              <a:lnSpc>
                <a:spcPct val="100000"/>
              </a:lnSpc>
              <a:spcBef>
                <a:spcPts val="0"/>
              </a:spcBef>
              <a:spcAft>
                <a:spcPts val="0"/>
              </a:spcAft>
              <a:buClr>
                <a:schemeClr val="dk1"/>
              </a:buClr>
              <a:buSzPts val="2400"/>
              <a:buNone/>
              <a:defRPr>
                <a:solidFill>
                  <a:schemeClr val="dk1"/>
                </a:solidFill>
              </a:defRPr>
            </a:lvl6pPr>
            <a:lvl7pPr lvl="6" algn="l">
              <a:lnSpc>
                <a:spcPct val="100000"/>
              </a:lnSpc>
              <a:spcBef>
                <a:spcPts val="0"/>
              </a:spcBef>
              <a:spcAft>
                <a:spcPts val="0"/>
              </a:spcAft>
              <a:buClr>
                <a:schemeClr val="dk1"/>
              </a:buClr>
              <a:buSzPts val="2400"/>
              <a:buNone/>
              <a:defRPr>
                <a:solidFill>
                  <a:schemeClr val="dk1"/>
                </a:solidFill>
              </a:defRPr>
            </a:lvl7pPr>
            <a:lvl8pPr lvl="7" algn="l">
              <a:lnSpc>
                <a:spcPct val="100000"/>
              </a:lnSpc>
              <a:spcBef>
                <a:spcPts val="0"/>
              </a:spcBef>
              <a:spcAft>
                <a:spcPts val="0"/>
              </a:spcAft>
              <a:buClr>
                <a:schemeClr val="dk1"/>
              </a:buClr>
              <a:buSzPts val="2400"/>
              <a:buNone/>
              <a:defRPr>
                <a:solidFill>
                  <a:schemeClr val="dk1"/>
                </a:solidFill>
              </a:defRPr>
            </a:lvl8pPr>
            <a:lvl9pPr lvl="8" algn="l">
              <a:lnSpc>
                <a:spcPct val="100000"/>
              </a:lnSpc>
              <a:spcBef>
                <a:spcPts val="0"/>
              </a:spcBef>
              <a:spcAft>
                <a:spcPts val="0"/>
              </a:spcAft>
              <a:buClr>
                <a:schemeClr val="dk1"/>
              </a:buClr>
              <a:buSzPts val="2400"/>
              <a:buNone/>
              <a:defRPr>
                <a:solidFill>
                  <a:schemeClr val="dk1"/>
                </a:solidFill>
              </a:defRPr>
            </a:lvl9pPr>
          </a:lstStyle>
          <a:p/>
        </p:txBody>
      </p:sp>
      <p:sp>
        <p:nvSpPr>
          <p:cNvPr id="96" name="Google Shape;96;g36aecb26dc8_0_89"/>
          <p:cNvSpPr txBox="1"/>
          <p:nvPr>
            <p:ph idx="1" type="subTitle"/>
          </p:nvPr>
        </p:nvSpPr>
        <p:spPr>
          <a:xfrm>
            <a:off x="571450" y="813600"/>
            <a:ext cx="7431600" cy="324000"/>
          </a:xfrm>
          <a:prstGeom prst="rect">
            <a:avLst/>
          </a:prstGeom>
          <a:noFill/>
          <a:ln>
            <a:noFill/>
          </a:ln>
        </p:spPr>
        <p:txBody>
          <a:bodyPr anchorCtr="0" anchor="t" bIns="18000" lIns="0" spcFirstLastPara="1" rIns="91425" wrap="square" tIns="0">
            <a:noAutofit/>
          </a:bodyPr>
          <a:lstStyle>
            <a:lvl1pPr lvl="0" algn="l">
              <a:lnSpc>
                <a:spcPct val="105000"/>
              </a:lnSpc>
              <a:spcBef>
                <a:spcPts val="0"/>
              </a:spcBef>
              <a:spcAft>
                <a:spcPts val="0"/>
              </a:spcAft>
              <a:buClr>
                <a:srgbClr val="706B69"/>
              </a:buClr>
              <a:buSzPts val="1700"/>
              <a:buFont typeface="Arial"/>
              <a:buNone/>
              <a:defRPr sz="1700">
                <a:solidFill>
                  <a:srgbClr val="706B69"/>
                </a:solidFill>
                <a:latin typeface="Arial"/>
                <a:ea typeface="Arial"/>
                <a:cs typeface="Arial"/>
                <a:sym typeface="Arial"/>
              </a:defRPr>
            </a:lvl1pPr>
            <a:lvl2pPr lvl="1" algn="l">
              <a:lnSpc>
                <a:spcPct val="115000"/>
              </a:lnSpc>
              <a:spcBef>
                <a:spcPts val="0"/>
              </a:spcBef>
              <a:spcAft>
                <a:spcPts val="0"/>
              </a:spcAft>
              <a:buClr>
                <a:schemeClr val="accent3"/>
              </a:buClr>
              <a:buSzPts val="1400"/>
              <a:buNone/>
              <a:defRPr>
                <a:solidFill>
                  <a:schemeClr val="accent3"/>
                </a:solidFill>
              </a:defRPr>
            </a:lvl2pPr>
            <a:lvl3pPr lvl="2" algn="l">
              <a:lnSpc>
                <a:spcPct val="115000"/>
              </a:lnSpc>
              <a:spcBef>
                <a:spcPts val="0"/>
              </a:spcBef>
              <a:spcAft>
                <a:spcPts val="0"/>
              </a:spcAft>
              <a:buClr>
                <a:schemeClr val="accent3"/>
              </a:buClr>
              <a:buSzPts val="1400"/>
              <a:buNone/>
              <a:defRPr>
                <a:solidFill>
                  <a:schemeClr val="accent3"/>
                </a:solidFill>
              </a:defRPr>
            </a:lvl3pPr>
            <a:lvl4pPr lvl="3" algn="l">
              <a:lnSpc>
                <a:spcPct val="115000"/>
              </a:lnSpc>
              <a:spcBef>
                <a:spcPts val="0"/>
              </a:spcBef>
              <a:spcAft>
                <a:spcPts val="0"/>
              </a:spcAft>
              <a:buClr>
                <a:schemeClr val="accent3"/>
              </a:buClr>
              <a:buSzPts val="1400"/>
              <a:buNone/>
              <a:defRPr>
                <a:solidFill>
                  <a:schemeClr val="accent3"/>
                </a:solidFill>
              </a:defRPr>
            </a:lvl4pPr>
            <a:lvl5pPr lvl="4" algn="l">
              <a:lnSpc>
                <a:spcPct val="115000"/>
              </a:lnSpc>
              <a:spcBef>
                <a:spcPts val="0"/>
              </a:spcBef>
              <a:spcAft>
                <a:spcPts val="0"/>
              </a:spcAft>
              <a:buClr>
                <a:schemeClr val="accent3"/>
              </a:buClr>
              <a:buSzPts val="1400"/>
              <a:buNone/>
              <a:defRPr>
                <a:solidFill>
                  <a:schemeClr val="accent3"/>
                </a:solidFill>
              </a:defRPr>
            </a:lvl5pPr>
            <a:lvl6pPr lvl="5" algn="l">
              <a:lnSpc>
                <a:spcPct val="115000"/>
              </a:lnSpc>
              <a:spcBef>
                <a:spcPts val="0"/>
              </a:spcBef>
              <a:spcAft>
                <a:spcPts val="0"/>
              </a:spcAft>
              <a:buClr>
                <a:schemeClr val="accent3"/>
              </a:buClr>
              <a:buSzPts val="1400"/>
              <a:buNone/>
              <a:defRPr>
                <a:solidFill>
                  <a:schemeClr val="accent3"/>
                </a:solidFill>
              </a:defRPr>
            </a:lvl6pPr>
            <a:lvl7pPr lvl="6" algn="l">
              <a:lnSpc>
                <a:spcPct val="115000"/>
              </a:lnSpc>
              <a:spcBef>
                <a:spcPts val="0"/>
              </a:spcBef>
              <a:spcAft>
                <a:spcPts val="0"/>
              </a:spcAft>
              <a:buClr>
                <a:schemeClr val="accent3"/>
              </a:buClr>
              <a:buSzPts val="1400"/>
              <a:buNone/>
              <a:defRPr>
                <a:solidFill>
                  <a:schemeClr val="accent3"/>
                </a:solidFill>
              </a:defRPr>
            </a:lvl7pPr>
            <a:lvl8pPr lvl="7" algn="l">
              <a:lnSpc>
                <a:spcPct val="115000"/>
              </a:lnSpc>
              <a:spcBef>
                <a:spcPts val="0"/>
              </a:spcBef>
              <a:spcAft>
                <a:spcPts val="0"/>
              </a:spcAft>
              <a:buClr>
                <a:schemeClr val="accent3"/>
              </a:buClr>
              <a:buSzPts val="1400"/>
              <a:buNone/>
              <a:defRPr>
                <a:solidFill>
                  <a:schemeClr val="accent3"/>
                </a:solidFill>
              </a:defRPr>
            </a:lvl8pPr>
            <a:lvl9pPr lvl="8" algn="l">
              <a:lnSpc>
                <a:spcPct val="115000"/>
              </a:lnSpc>
              <a:spcBef>
                <a:spcPts val="0"/>
              </a:spcBef>
              <a:spcAft>
                <a:spcPts val="0"/>
              </a:spcAft>
              <a:buClr>
                <a:schemeClr val="accent3"/>
              </a:buClr>
              <a:buSzPts val="1400"/>
              <a:buNone/>
              <a:defRPr>
                <a:solidFill>
                  <a:schemeClr val="accent3"/>
                </a:solidFill>
              </a:defRPr>
            </a:lvl9pPr>
          </a:lstStyle>
          <a:p/>
        </p:txBody>
      </p:sp>
      <p:sp>
        <p:nvSpPr>
          <p:cNvPr id="97" name="Google Shape;97;g36aecb26dc8_0_89"/>
          <p:cNvSpPr txBox="1"/>
          <p:nvPr>
            <p:ph idx="2" type="body"/>
          </p:nvPr>
        </p:nvSpPr>
        <p:spPr>
          <a:xfrm>
            <a:off x="571450" y="1442675"/>
            <a:ext cx="8229600" cy="3360600"/>
          </a:xfrm>
          <a:prstGeom prst="rect">
            <a:avLst/>
          </a:prstGeom>
          <a:noFill/>
          <a:ln>
            <a:noFill/>
          </a:ln>
        </p:spPr>
        <p:txBody>
          <a:bodyPr anchorCtr="0" anchor="t" bIns="0" lIns="0" spcFirstLastPara="1" rIns="0" wrap="square" tIns="0">
            <a:noAutofit/>
          </a:bodyPr>
          <a:lstStyle>
            <a:lvl1pPr indent="-304800" lvl="0" marL="457200" algn="l">
              <a:lnSpc>
                <a:spcPct val="105000"/>
              </a:lnSpc>
              <a:spcBef>
                <a:spcPts val="400"/>
              </a:spcBef>
              <a:spcAft>
                <a:spcPts val="0"/>
              </a:spcAft>
              <a:buSzPts val="1200"/>
              <a:buChar char="■"/>
              <a:defRPr sz="1400"/>
            </a:lvl1pPr>
            <a:lvl2pPr indent="-304800" lvl="1" marL="914400" algn="l">
              <a:lnSpc>
                <a:spcPct val="105000"/>
              </a:lnSpc>
              <a:spcBef>
                <a:spcPts val="300"/>
              </a:spcBef>
              <a:spcAft>
                <a:spcPts val="0"/>
              </a:spcAft>
              <a:buClr>
                <a:schemeClr val="dk1"/>
              </a:buClr>
              <a:buSzPts val="1200"/>
              <a:buChar char="■"/>
              <a:defRPr/>
            </a:lvl2pPr>
            <a:lvl3pPr indent="-304800" lvl="2" marL="1371600" algn="l">
              <a:lnSpc>
                <a:spcPct val="100000"/>
              </a:lnSpc>
              <a:spcBef>
                <a:spcPts val="300"/>
              </a:spcBef>
              <a:spcAft>
                <a:spcPts val="0"/>
              </a:spcAft>
              <a:buSzPts val="1200"/>
              <a:buChar char="■"/>
              <a:defRPr/>
            </a:lvl3pPr>
            <a:lvl4pPr indent="-304800" lvl="3" marL="1828800" algn="l">
              <a:lnSpc>
                <a:spcPct val="100000"/>
              </a:lnSpc>
              <a:spcBef>
                <a:spcPts val="0"/>
              </a:spcBef>
              <a:spcAft>
                <a:spcPts val="0"/>
              </a:spcAft>
              <a:buClr>
                <a:schemeClr val="dk1"/>
              </a:buClr>
              <a:buSzPts val="1200"/>
              <a:buChar char="■"/>
              <a:defRPr/>
            </a:lvl4pPr>
            <a:lvl5pPr indent="-304800" lvl="4" marL="2286000" algn="l">
              <a:lnSpc>
                <a:spcPct val="100000"/>
              </a:lnSpc>
              <a:spcBef>
                <a:spcPts val="0"/>
              </a:spcBef>
              <a:spcAft>
                <a:spcPts val="0"/>
              </a:spcAft>
              <a:buClr>
                <a:schemeClr val="dk1"/>
              </a:buClr>
              <a:buSzPts val="1200"/>
              <a:buChar char="■"/>
              <a:defRPr/>
            </a:lvl5pPr>
            <a:lvl6pPr indent="-304800" lvl="5" marL="2743200" algn="l">
              <a:lnSpc>
                <a:spcPct val="100000"/>
              </a:lnSpc>
              <a:spcBef>
                <a:spcPts val="0"/>
              </a:spcBef>
              <a:spcAft>
                <a:spcPts val="0"/>
              </a:spcAft>
              <a:buClr>
                <a:schemeClr val="dk1"/>
              </a:buClr>
              <a:buSzPts val="1200"/>
              <a:buChar char="■"/>
              <a:defRPr/>
            </a:lvl6pPr>
            <a:lvl7pPr indent="-304800" lvl="6" marL="3200400" algn="l">
              <a:lnSpc>
                <a:spcPct val="100000"/>
              </a:lnSpc>
              <a:spcBef>
                <a:spcPts val="0"/>
              </a:spcBef>
              <a:spcAft>
                <a:spcPts val="0"/>
              </a:spcAft>
              <a:buClr>
                <a:schemeClr val="dk1"/>
              </a:buClr>
              <a:buSzPts val="1200"/>
              <a:buChar char="■"/>
              <a:defRPr/>
            </a:lvl7pPr>
            <a:lvl8pPr indent="-304800" lvl="7" marL="3657600" algn="l">
              <a:lnSpc>
                <a:spcPct val="100000"/>
              </a:lnSpc>
              <a:spcBef>
                <a:spcPts val="0"/>
              </a:spcBef>
              <a:spcAft>
                <a:spcPts val="0"/>
              </a:spcAft>
              <a:buClr>
                <a:schemeClr val="dk1"/>
              </a:buClr>
              <a:buSzPts val="1200"/>
              <a:buChar char="■"/>
              <a:defRPr/>
            </a:lvl8pPr>
            <a:lvl9pPr indent="-304800" lvl="8" marL="4114800" algn="l">
              <a:lnSpc>
                <a:spcPct val="100000"/>
              </a:lnSpc>
              <a:spcBef>
                <a:spcPts val="0"/>
              </a:spcBef>
              <a:spcAft>
                <a:spcPts val="0"/>
              </a:spcAft>
              <a:buClr>
                <a:schemeClr val="dk1"/>
              </a:buClr>
              <a:buSzPts val="12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g36aecb26dc8_0_9"/>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g36aecb26dc8_0_9"/>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g36aecb26dc8_0_9"/>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g36aecb26dc8_0_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5">
  <p:cSld name="TITLE_AND_BODY_5">
    <p:spTree>
      <p:nvGrpSpPr>
        <p:cNvPr id="98" name="Shape 98"/>
        <p:cNvGrpSpPr/>
        <p:nvPr/>
      </p:nvGrpSpPr>
      <p:grpSpPr>
        <a:xfrm>
          <a:off x="0" y="0"/>
          <a:ext cx="0" cy="0"/>
          <a:chOff x="0" y="0"/>
          <a:chExt cx="0" cy="0"/>
        </a:xfrm>
      </p:grpSpPr>
      <p:sp>
        <p:nvSpPr>
          <p:cNvPr id="99" name="Google Shape;99;g36aecb26dc8_0_9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0" name="Google Shape;100;g36aecb26dc8_0_9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1" name="Google Shape;101;g36aecb26dc8_0_9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ose statement">
  <p:cSld name="Purpose statement">
    <p:spTree>
      <p:nvGrpSpPr>
        <p:cNvPr id="102" name="Shape 102"/>
        <p:cNvGrpSpPr/>
        <p:nvPr/>
      </p:nvGrpSpPr>
      <p:grpSpPr>
        <a:xfrm>
          <a:off x="0" y="0"/>
          <a:ext cx="0" cy="0"/>
          <a:chOff x="0" y="0"/>
          <a:chExt cx="0" cy="0"/>
        </a:xfrm>
      </p:grpSpPr>
      <p:sp>
        <p:nvSpPr>
          <p:cNvPr id="103" name="Google Shape;103;g36aecb26dc8_0_97"/>
          <p:cNvSpPr/>
          <p:nvPr/>
        </p:nvSpPr>
        <p:spPr>
          <a:xfrm>
            <a:off x="-75" y="-3375"/>
            <a:ext cx="9144000" cy="5150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2400"/>
              <a:buFont typeface="Arial"/>
              <a:buNone/>
            </a:pPr>
            <a:r>
              <a:t/>
            </a:r>
            <a:endParaRPr b="0" i="0" sz="1800" u="none" cap="none" strike="noStrike">
              <a:solidFill>
                <a:schemeClr val="dk1"/>
              </a:solidFill>
              <a:latin typeface="Arial"/>
              <a:ea typeface="Arial"/>
              <a:cs typeface="Arial"/>
              <a:sym typeface="Arial"/>
            </a:endParaRPr>
          </a:p>
        </p:txBody>
      </p:sp>
      <p:sp>
        <p:nvSpPr>
          <p:cNvPr id="104" name="Google Shape;104;g36aecb26dc8_0_97"/>
          <p:cNvSpPr txBox="1"/>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B41CD"/>
              </a:buClr>
              <a:buSzPts val="2667"/>
              <a:buFont typeface="Arial"/>
              <a:buNone/>
            </a:pPr>
            <a:r>
              <a:rPr b="0" i="0" lang="en" sz="2000" u="none" cap="none" strike="noStrike">
                <a:solidFill>
                  <a:srgbClr val="0B41CD"/>
                </a:solidFill>
                <a:latin typeface="Arial"/>
                <a:ea typeface="Arial"/>
                <a:cs typeface="Arial"/>
                <a:sym typeface="Arial"/>
              </a:rPr>
              <a:t>Doing now what patients need next</a:t>
            </a:r>
            <a:endParaRPr b="0" i="0" sz="2000" u="none" cap="none" strike="noStrike">
              <a:solidFill>
                <a:srgbClr val="0B41CD"/>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36aecb26dc8_0_1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g36aecb26dc8_0_1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g36aecb26dc8_0_1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g36aecb26dc8_0_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g36aecb26dc8_0_1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g36aecb26dc8_0_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36aecb26dc8_0_21"/>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g36aecb26dc8_0_2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g36aecb26dc8_0_21"/>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g36aecb26dc8_0_21"/>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g36aecb26dc8_0_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36aecb26dc8_0_2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g36aecb26dc8_0_2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g36aecb26dc8_0_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g36aecb26dc8_0_31"/>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g36aecb26dc8_0_31"/>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g36aecb26dc8_0_31"/>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g36aecb26dc8_0_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g36aecb26dc8_0_36"/>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g36aecb26dc8_0_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g36aecb26dc8_0_3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36aecb26dc8_0_3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g36aecb26dc8_0_3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g36aecb26dc8_0_3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g36aecb26dc8_0_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g36aecb26dc8_0_45"/>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36aecb26dc8_0_45"/>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g36aecb26dc8_0_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g36aecb26dc8_0_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g36aecb26dc8_0_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g36aecb26dc8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hyperlink" Target="mailto:patricia.ussia@roche.com" TargetMode="External"/><Relationship Id="rId10" Type="http://schemas.openxmlformats.org/officeDocument/2006/relationships/hyperlink" Target="mailto:jessica.lucas.jl1@roche.com" TargetMode="External"/><Relationship Id="rId13" Type="http://schemas.openxmlformats.org/officeDocument/2006/relationships/hyperlink" Target="https://qliksensedev.roche.com/hub/my/work" TargetMode="External"/><Relationship Id="rId12" Type="http://schemas.openxmlformats.org/officeDocument/2006/relationships/hyperlink" Target="mailto:junyi.khoo@roche.com" TargetMode="External"/><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s://wd3.myworkday.com/roche/d/home.htmld" TargetMode="External"/><Relationship Id="rId4" Type="http://schemas.openxmlformats.org/officeDocument/2006/relationships/hyperlink" Target="https://qliksensedev.roche.com/hub/my/work" TargetMode="External"/><Relationship Id="rId9" Type="http://schemas.openxmlformats.org/officeDocument/2006/relationships/hyperlink" Target="mailto:Isobel.Yao@roche.com" TargetMode="External"/><Relationship Id="rId15" Type="http://schemas.openxmlformats.org/officeDocument/2006/relationships/slide" Target="/ppt/slides/slide9.xml"/><Relationship Id="rId14" Type="http://schemas.openxmlformats.org/officeDocument/2006/relationships/image" Target="../media/image8.png"/><Relationship Id="rId5" Type="http://schemas.openxmlformats.org/officeDocument/2006/relationships/hyperlink" Target="https://docs.google.com/presentation/d/1IR4KaMwBzZ4z2z_NgNDW7Rd81CjvNzhLeHTX13EJn5Y/edit#slide=id.g2fa665ab701_0_183" TargetMode="External"/><Relationship Id="rId6" Type="http://schemas.openxmlformats.org/officeDocument/2006/relationships/hyperlink" Target="https://docs.google.com/spreadsheets/d/1w2D0PyCrs6V-VDGD2PTG2bNb-mYdajUS-1ClH_Lttgw/edit#gid=1901142149" TargetMode="External"/><Relationship Id="rId7" Type="http://schemas.openxmlformats.org/officeDocument/2006/relationships/hyperlink" Target="https://docs.google.com/spreadsheets/d/14pZ-h37Tkb_P6QRFIgAmI94bVQ2pqjPXFMm2SdA4vNE/edit#gid=0" TargetMode="External"/><Relationship Id="rId8" Type="http://schemas.openxmlformats.org/officeDocument/2006/relationships/hyperlink" Target="mailto:april_ann.han@roche.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slide" Target="/ppt/slid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slide" Target="/ppt/slid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hyperlink" Target="https://www2.deloitte.com/us/en/insights/focus/human-capital-trends/2020/creating-a-culture-of-belonging.html" TargetMode="External"/><Relationship Id="rId4" Type="http://schemas.openxmlformats.org/officeDocument/2006/relationships/hyperlink" Target="https://www.bcg.com/publications/2018/how-diverse-leadership-teams-boost-innovation" TargetMode="External"/><Relationship Id="rId5" Type="http://schemas.openxmlformats.org/officeDocument/2006/relationships/hyperlink" Target="https://www.nytimes.com/2024/01/21/opinion/diversity-equity-inclusion-dei.html" TargetMode="External"/><Relationship Id="rId6" Type="http://schemas.openxmlformats.org/officeDocument/2006/relationships/image" Target="../media/image13.png"/><Relationship Id="rId7" Type="http://schemas.openxmlformats.org/officeDocument/2006/relationships/slide" Target="/ppt/slid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hyperlink" Target="https://docs.google.com/spreadsheets/d/1mRLEN9DV2eTGcPg8k9IYlMWiPSdoFSfz9CgDwRQ0UCk/edit#gid=2142183017" TargetMode="External"/><Relationship Id="rId4" Type="http://schemas.openxmlformats.org/officeDocument/2006/relationships/hyperlink" Target="https://sites.google.com/roche.com/licence-to-hire/home" TargetMode="External"/><Relationship Id="rId5" Type="http://schemas.openxmlformats.org/officeDocument/2006/relationships/hyperlink" Target="https://roche.csod.com/ui/lms-learning-details/app/course/02b9ebd5-af84-532d-a605-91a6944c86a8" TargetMode="External"/><Relationship Id="rId6" Type="http://schemas.openxmlformats.org/officeDocument/2006/relationships/hyperlink" Target="https://roche.csod.com/ui/lms-learning-details/app/course/0c0f1676-8cd4-5e07-82ef-b76aa6a1a537" TargetMode="External"/><Relationship Id="rId7" Type="http://schemas.openxmlformats.org/officeDocument/2006/relationships/image" Target="../media/image9.png"/><Relationship Id="rId8" Type="http://schemas.openxmlformats.org/officeDocument/2006/relationships/slide" Target="/ppt/slid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hyperlink" Target="https://youtu.be/Bq_xYSOZrgU" TargetMode="External"/><Relationship Id="rId4" Type="http://schemas.openxmlformats.org/officeDocument/2006/relationships/image" Target="../media/image9.png"/><Relationship Id="rId5" Type="http://schemas.openxmlformats.org/officeDocument/2006/relationships/slide" Target="/ppt/slid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https://youtu.be/Bq_xYSOZrgU" TargetMode="External"/></Relationships>
</file>

<file path=ppt/slides/_rels/slide17.xml.rels><?xml version="1.0" encoding="UTF-8" standalone="yes"?><Relationships xmlns="http://schemas.openxmlformats.org/package/2006/relationships"><Relationship Id="rId10" Type="http://schemas.openxmlformats.org/officeDocument/2006/relationships/slide" Target="/ppt/slides/slide9.xml"/><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hyperlink" Target="https://docs.google.com/presentation/d/14b3BPGpeMs7TNwymju4pbRVLTt0-1RpkNAMqDLeHcH0/edit#slide=id.SLIDES_API1726890350_401" TargetMode="External"/><Relationship Id="rId4" Type="http://schemas.openxmlformats.org/officeDocument/2006/relationships/hyperlink" Target="https://drive.google.com/file/d/15RkdIZYsKpouP9YfXfbbKzowYa7f5yB1/view" TargetMode="External"/><Relationship Id="rId9" Type="http://schemas.openxmlformats.org/officeDocument/2006/relationships/image" Target="../media/image10.png"/><Relationship Id="rId5" Type="http://schemas.openxmlformats.org/officeDocument/2006/relationships/hyperlink" Target="https://sites.google.com/roche.com/pc-global-inclusion-diversity/how-you-can-get-involved/diversity-networks?authuser=0" TargetMode="External"/><Relationship Id="rId6" Type="http://schemas.openxmlformats.org/officeDocument/2006/relationships/hyperlink" Target="https://wizardsourcer.com/top-boolean-strings-to-find-diversity-candidates-online/" TargetMode="External"/><Relationship Id="rId7" Type="http://schemas.openxmlformats.org/officeDocument/2006/relationships/hyperlink" Target="https://docs.google.com/presentation/d/1Kh-dk0E5DEIxV9a1LgKv86ecVBODVh0XdqhkAtNc7mM/edit#slide=id.g22d4c5a02ae_0_7" TargetMode="External"/><Relationship Id="rId8" Type="http://schemas.openxmlformats.org/officeDocument/2006/relationships/hyperlink" Target="https://roche.csod.com/ui/lms-learning-details/app/course/951615aa-11c4-5c9a-9477-98a749d15ff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slide" Target="/ppt/slid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hyperlink" Target="https://sites.google.com/roche.com/allyshipwork/allyshipwork-offerings/learning-platform" TargetMode="External"/><Relationship Id="rId4" Type="http://schemas.openxmlformats.org/officeDocument/2006/relationships/hyperlink" Target="https://sites.google.com/roche.com/allyshipwork/allyshipwork-offerings/ws1-understanding-allyship" TargetMode="External"/><Relationship Id="rId5" Type="http://schemas.openxmlformats.org/officeDocument/2006/relationships/hyperlink" Target="https://sites.google.com/roche.com/allyshipwork/allyshipwork-offerings/ws2-activating-allyship" TargetMode="External"/><Relationship Id="rId6" Type="http://schemas.openxmlformats.org/officeDocument/2006/relationships/image" Target="../media/image11.png"/><Relationship Id="rId7" Type="http://schemas.openxmlformats.org/officeDocument/2006/relationships/slide" Target="/ppt/slid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1.png"/><Relationship Id="rId4" Type="http://schemas.openxmlformats.org/officeDocument/2006/relationships/slide" Target="/ppt/slid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 Id="rId3" Type="http://schemas.openxmlformats.org/officeDocument/2006/relationships/image" Target="../media/image2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hyperlink" Target="https://sites.google.com/roche.com/allyshipwork/allyshipwork-offerings/ws1-understanding-allyship" TargetMode="External"/><Relationship Id="rId4" Type="http://schemas.openxmlformats.org/officeDocument/2006/relationships/hyperlink" Target="https://roche.csod.com/ui/lms-learning-details/app/course/51cb8a5d-3acd-5924-a7bb-e593466a0b56"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hyperlink" Target="https://jamboard.google.com/d/1r311ARrKabLcoH4xas2vVkgYYh0smEAQTyFANrfiyds/viewer?f=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slide" Target="/ppt/slides/slide4.xml"/><Relationship Id="rId5" Type="http://schemas.openxmlformats.org/officeDocument/2006/relationships/slide" Target="/ppt/slides/slide6.xml"/><Relationship Id="rId6" Type="http://schemas.openxmlformats.org/officeDocument/2006/relationships/slide" Target="/ppt/slides/slide6.xml"/><Relationship Id="rId7" Type="http://schemas.openxmlformats.org/officeDocument/2006/relationships/slide" Target="/ppt/slides/slide8.xml"/><Relationship Id="rId8" Type="http://schemas.openxmlformats.org/officeDocument/2006/relationships/slide" Target="/ppt/slid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9.png"/><Relationship Id="rId13" Type="http://schemas.openxmlformats.org/officeDocument/2006/relationships/image" Target="../media/image10.png"/><Relationship Id="rId12" Type="http://schemas.openxmlformats.org/officeDocument/2006/relationships/image" Target="../media/image8.png"/><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slide" Target="/ppt/slides/slide12.xml"/><Relationship Id="rId4" Type="http://schemas.openxmlformats.org/officeDocument/2006/relationships/slide" Target="/ppt/slides/slide19.xml"/><Relationship Id="rId9" Type="http://schemas.openxmlformats.org/officeDocument/2006/relationships/slide" Target="/ppt/slides/slide17.xml"/><Relationship Id="rId14" Type="http://schemas.openxmlformats.org/officeDocument/2006/relationships/image" Target="../media/image11.png"/><Relationship Id="rId5" Type="http://schemas.openxmlformats.org/officeDocument/2006/relationships/slide" Target="/ppt/slides/slide10.xml"/><Relationship Id="rId6" Type="http://schemas.openxmlformats.org/officeDocument/2006/relationships/slide" Target="/ppt/slides/slide14.xml"/><Relationship Id="rId7" Type="http://schemas.openxmlformats.org/officeDocument/2006/relationships/slide" Target="/ppt/slides/slide17.xml"/><Relationship Id="rId8" Type="http://schemas.openxmlformats.org/officeDocument/2006/relationships/slide" Target="/ppt/slides/slide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slide" Target="/ppt/slides/slide10.xml"/><Relationship Id="rId4" Type="http://schemas.openxmlformats.org/officeDocument/2006/relationships/slide" Target="/ppt/slides/slide10.xml"/><Relationship Id="rId5" Type="http://schemas.openxmlformats.org/officeDocument/2006/relationships/slide" Target="/ppt/slides/slide12.xml"/><Relationship Id="rId6" Type="http://schemas.openxmlformats.org/officeDocument/2006/relationships/slide" Target="/ppt/slides/slide14.xml"/><Relationship Id="rId7" Type="http://schemas.openxmlformats.org/officeDocument/2006/relationships/slide" Target="/ppt/slides/slide17.xml"/><Relationship Id="rId8" Type="http://schemas.openxmlformats.org/officeDocument/2006/relationships/slide" Target="/ppt/slides/slide1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6aecb26dc8_0_100"/>
          <p:cNvSpPr txBox="1"/>
          <p:nvPr>
            <p:ph type="title"/>
          </p:nvPr>
        </p:nvSpPr>
        <p:spPr>
          <a:xfrm>
            <a:off x="311700" y="539725"/>
            <a:ext cx="8520600" cy="12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800"/>
              <a:t>DE&amp;I Playbook for Hiring </a:t>
            </a:r>
            <a:br>
              <a:rPr lang="en" sz="2800"/>
            </a:br>
            <a:r>
              <a:rPr lang="en" sz="2800"/>
              <a:t>and Talent Pipelining - MVP</a:t>
            </a:r>
            <a:endParaRPr sz="2800"/>
          </a:p>
          <a:p>
            <a:pPr indent="0" lvl="0" marL="0" rtl="0" algn="l">
              <a:spcBef>
                <a:spcPts val="0"/>
              </a:spcBef>
              <a:spcAft>
                <a:spcPts val="0"/>
              </a:spcAft>
              <a:buNone/>
            </a:pPr>
            <a:r>
              <a:t/>
            </a:r>
            <a:endParaRPr sz="2800"/>
          </a:p>
          <a:p>
            <a:pPr indent="0" lvl="0" marL="0" rtl="0" algn="l">
              <a:spcBef>
                <a:spcPts val="0"/>
              </a:spcBef>
              <a:spcAft>
                <a:spcPts val="0"/>
              </a:spcAft>
              <a:buClr>
                <a:srgbClr val="000000"/>
              </a:buClr>
              <a:buSzPct val="169230"/>
              <a:buFont typeface="Arial"/>
              <a:buNone/>
            </a:pPr>
            <a:r>
              <a:rPr lang="en" sz="1300">
                <a:solidFill>
                  <a:srgbClr val="595959"/>
                </a:solidFill>
                <a:latin typeface="Arial"/>
                <a:ea typeface="Arial"/>
                <a:cs typeface="Arial"/>
                <a:sym typeface="Arial"/>
              </a:rPr>
              <a:t>A guiding manual to embedding DE&amp;I strategies in finding people </a:t>
            </a:r>
            <a:br>
              <a:rPr lang="en" sz="1300">
                <a:solidFill>
                  <a:srgbClr val="595959"/>
                </a:solidFill>
                <a:latin typeface="Arial"/>
                <a:ea typeface="Arial"/>
                <a:cs typeface="Arial"/>
                <a:sym typeface="Arial"/>
              </a:rPr>
            </a:br>
            <a:r>
              <a:rPr lang="en" sz="1300">
                <a:solidFill>
                  <a:srgbClr val="595959"/>
                </a:solidFill>
                <a:latin typeface="Arial"/>
                <a:ea typeface="Arial"/>
                <a:cs typeface="Arial"/>
                <a:sym typeface="Arial"/>
              </a:rPr>
              <a:t>and building the future of our organization </a:t>
            </a:r>
            <a:endParaRPr sz="2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0"/>
          <p:cNvSpPr txBox="1"/>
          <p:nvPr>
            <p:ph type="title"/>
          </p:nvPr>
        </p:nvSpPr>
        <p:spPr>
          <a:xfrm>
            <a:off x="571450" y="432675"/>
            <a:ext cx="7431600" cy="381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None/>
            </a:pPr>
            <a:r>
              <a:rPr lang="en"/>
              <a:t>Leverage DE&amp;I data in your preparations &amp; dialogue</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p:txBody>
      </p:sp>
      <p:sp>
        <p:nvSpPr>
          <p:cNvPr id="241" name="Google Shape;241;p10"/>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Context and the important role you play</a:t>
            </a:r>
            <a:endParaRPr/>
          </a:p>
        </p:txBody>
      </p:sp>
      <p:sp>
        <p:nvSpPr>
          <p:cNvPr id="242" name="Google Shape;242;p10"/>
          <p:cNvSpPr txBox="1"/>
          <p:nvPr/>
        </p:nvSpPr>
        <p:spPr>
          <a:xfrm>
            <a:off x="571450" y="1246325"/>
            <a:ext cx="8229600" cy="679200"/>
          </a:xfrm>
          <a:prstGeom prst="rect">
            <a:avLst/>
          </a:prstGeom>
          <a:solidFill>
            <a:srgbClr val="FFBD69"/>
          </a:solidFill>
          <a:ln>
            <a:noFill/>
          </a:ln>
        </p:spPr>
        <p:txBody>
          <a:bodyPr anchorCtr="0" anchor="ctr" bIns="72000" lIns="144000" spcFirstLastPara="1" rIns="180000" wrap="square" tIns="720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p:txBody>
      </p:sp>
      <p:sp>
        <p:nvSpPr>
          <p:cNvPr id="243" name="Google Shape;243;p10"/>
          <p:cNvSpPr txBox="1"/>
          <p:nvPr/>
        </p:nvSpPr>
        <p:spPr>
          <a:xfrm>
            <a:off x="6135875" y="2015250"/>
            <a:ext cx="2665200" cy="2717100"/>
          </a:xfrm>
          <a:prstGeom prst="rect">
            <a:avLst/>
          </a:prstGeom>
          <a:solidFill>
            <a:srgbClr val="F5F5F2"/>
          </a:solidFill>
          <a:ln>
            <a:noFill/>
          </a:ln>
        </p:spPr>
        <p:txBody>
          <a:bodyPr anchorCtr="0" anchor="t" bIns="72000" lIns="144000" spcFirstLastPara="1" rIns="144000" wrap="square" tIns="393175">
            <a:noAutofit/>
          </a:bodyPr>
          <a:lstStyle/>
          <a:p>
            <a:pPr indent="0" lvl="0" marL="0" marR="0" rtl="0" algn="l">
              <a:lnSpc>
                <a:spcPct val="100000"/>
              </a:lnSpc>
              <a:spcBef>
                <a:spcPts val="0"/>
              </a:spcBef>
              <a:spcAft>
                <a:spcPts val="0"/>
              </a:spcAft>
              <a:buClr>
                <a:schemeClr val="lt1"/>
              </a:buClr>
              <a:buSzPts val="1100"/>
              <a:buFont typeface="Arial"/>
              <a:buNone/>
            </a:pPr>
            <a:r>
              <a:rPr b="1" i="0" lang="en" sz="900" u="sng" cap="none" strike="noStrike">
                <a:solidFill>
                  <a:schemeClr val="accent4"/>
                </a:solidFill>
                <a:latin typeface="Arial"/>
                <a:ea typeface="Arial"/>
                <a:cs typeface="Arial"/>
                <a:sym typeface="Arial"/>
                <a:hlinkClick r:id="rId3">
                  <a:extLst>
                    <a:ext uri="{A12FA001-AC4F-418D-AE19-62706E023703}">
                      <ahyp:hlinkClr val="tx"/>
                    </a:ext>
                  </a:extLst>
                </a:hlinkClick>
              </a:rPr>
              <a:t>Workday</a:t>
            </a:r>
            <a:endParaRPr b="1" i="0" sz="900" u="none" cap="none" strike="noStrike">
              <a:solidFill>
                <a:schemeClr val="accent4"/>
              </a:solidFill>
              <a:latin typeface="Arial"/>
              <a:ea typeface="Arial"/>
              <a:cs typeface="Arial"/>
              <a:sym typeface="Arial"/>
            </a:endParaRPr>
          </a:p>
          <a:p>
            <a:pPr indent="0" lvl="0" marL="0" marR="0" rtl="0" algn="l">
              <a:lnSpc>
                <a:spcPct val="100000"/>
              </a:lnSpc>
              <a:spcBef>
                <a:spcPts val="400"/>
              </a:spcBef>
              <a:spcAft>
                <a:spcPts val="0"/>
              </a:spcAft>
              <a:buClr>
                <a:schemeClr val="lt1"/>
              </a:buClr>
              <a:buSzPts val="1100"/>
              <a:buFont typeface="Arial"/>
              <a:buNone/>
            </a:pPr>
            <a:r>
              <a:rPr b="1" i="0" lang="en" sz="900" u="sng" cap="none" strike="noStrike">
                <a:solidFill>
                  <a:schemeClr val="accent4"/>
                </a:solidFill>
                <a:latin typeface="Arial"/>
                <a:ea typeface="Arial"/>
                <a:cs typeface="Arial"/>
                <a:sym typeface="Arial"/>
                <a:hlinkClick r:id="rId4">
                  <a:extLst>
                    <a:ext uri="{A12FA001-AC4F-418D-AE19-62706E023703}">
                      <ahyp:hlinkClr val="tx"/>
                    </a:ext>
                  </a:extLst>
                </a:hlinkClick>
              </a:rPr>
              <a:t>SP Dashboard</a:t>
            </a:r>
            <a:endParaRPr b="1" i="0" sz="900" u="none" cap="none" strike="noStrike">
              <a:solidFill>
                <a:schemeClr val="accent4"/>
              </a:solidFill>
              <a:latin typeface="Arial"/>
              <a:ea typeface="Arial"/>
              <a:cs typeface="Arial"/>
              <a:sym typeface="Arial"/>
            </a:endParaRPr>
          </a:p>
          <a:p>
            <a:pPr indent="0" lvl="0" marL="0" marR="0" rtl="0" algn="l">
              <a:lnSpc>
                <a:spcPct val="100000"/>
              </a:lnSpc>
              <a:spcBef>
                <a:spcPts val="400"/>
              </a:spcBef>
              <a:spcAft>
                <a:spcPts val="0"/>
              </a:spcAft>
              <a:buClr>
                <a:schemeClr val="lt1"/>
              </a:buClr>
              <a:buSzPts val="1100"/>
              <a:buFont typeface="Arial"/>
              <a:buNone/>
            </a:pPr>
            <a:r>
              <a:rPr b="1" i="0" lang="en" sz="900" u="sng" cap="none" strike="noStrike">
                <a:solidFill>
                  <a:schemeClr val="accent4"/>
                </a:solidFill>
                <a:latin typeface="Arial"/>
                <a:ea typeface="Arial"/>
                <a:cs typeface="Arial"/>
                <a:sym typeface="Arial"/>
                <a:hlinkClick r:id="rId5">
                  <a:extLst>
                    <a:ext uri="{A12FA001-AC4F-418D-AE19-62706E023703}">
                      <ahyp:hlinkClr val="tx"/>
                    </a:ext>
                  </a:extLst>
                </a:hlinkClick>
              </a:rPr>
              <a:t>SP Dashboard Guide </a:t>
            </a:r>
            <a:endParaRPr b="1" i="0" sz="900" u="none" cap="none" strike="noStrike">
              <a:solidFill>
                <a:schemeClr val="accent4"/>
              </a:solidFill>
              <a:latin typeface="Arial"/>
              <a:ea typeface="Arial"/>
              <a:cs typeface="Arial"/>
              <a:sym typeface="Arial"/>
            </a:endParaRPr>
          </a:p>
          <a:p>
            <a:pPr indent="0" lvl="0" marL="0" marR="0" rtl="0" algn="l">
              <a:lnSpc>
                <a:spcPct val="100000"/>
              </a:lnSpc>
              <a:spcBef>
                <a:spcPts val="400"/>
              </a:spcBef>
              <a:spcAft>
                <a:spcPts val="0"/>
              </a:spcAft>
              <a:buClr>
                <a:schemeClr val="lt1"/>
              </a:buClr>
              <a:buSzPts val="1100"/>
              <a:buFont typeface="Arial"/>
              <a:buNone/>
            </a:pPr>
            <a:r>
              <a:rPr b="0" i="0" lang="en" sz="900" u="none" cap="none" strike="noStrike">
                <a:solidFill>
                  <a:schemeClr val="accent4"/>
                </a:solidFill>
                <a:latin typeface="Arial"/>
                <a:ea typeface="Arial"/>
                <a:cs typeface="Arial"/>
                <a:sym typeface="Arial"/>
              </a:rPr>
              <a:t>GE Recruitment and Pipeline Trackers</a:t>
            </a:r>
            <a:endParaRPr b="0" i="0" sz="900" u="none" cap="none" strike="noStrike">
              <a:solidFill>
                <a:schemeClr val="accent4"/>
              </a:solidFill>
              <a:latin typeface="Arial"/>
              <a:ea typeface="Arial"/>
              <a:cs typeface="Arial"/>
              <a:sym typeface="Arial"/>
            </a:endParaRPr>
          </a:p>
          <a:p>
            <a:pPr indent="-171450" lvl="0" marL="342900" marR="0" rtl="0" algn="l">
              <a:lnSpc>
                <a:spcPct val="100000"/>
              </a:lnSpc>
              <a:spcBef>
                <a:spcPts val="400"/>
              </a:spcBef>
              <a:spcAft>
                <a:spcPts val="0"/>
              </a:spcAft>
              <a:buClr>
                <a:schemeClr val="accent4"/>
              </a:buClr>
              <a:buSzPts val="900"/>
              <a:buFont typeface="Arial"/>
              <a:buChar char="-"/>
            </a:pPr>
            <a:r>
              <a:rPr b="1" i="0" lang="en" sz="900" u="sng" cap="none" strike="noStrike">
                <a:solidFill>
                  <a:schemeClr val="accent4"/>
                </a:solidFill>
                <a:latin typeface="Arial"/>
                <a:ea typeface="Arial"/>
                <a:cs typeface="Arial"/>
                <a:sym typeface="Arial"/>
                <a:hlinkClick r:id="rId6">
                  <a:extLst>
                    <a:ext uri="{A12FA001-AC4F-418D-AE19-62706E023703}">
                      <ahyp:hlinkClr val="tx"/>
                    </a:ext>
                  </a:extLst>
                </a:hlinkClick>
              </a:rPr>
              <a:t>Strategic Pipelining</a:t>
            </a:r>
            <a:r>
              <a:rPr b="1" i="0" lang="en" sz="900" u="none" cap="none" strike="noStrike">
                <a:solidFill>
                  <a:schemeClr val="accent4"/>
                </a:solidFill>
                <a:latin typeface="Arial"/>
                <a:ea typeface="Arial"/>
                <a:cs typeface="Arial"/>
                <a:sym typeface="Arial"/>
              </a:rPr>
              <a:t> </a:t>
            </a:r>
            <a:r>
              <a:rPr b="0" i="0" lang="en" sz="900" u="none" cap="none" strike="noStrike">
                <a:solidFill>
                  <a:schemeClr val="accent4"/>
                </a:solidFill>
                <a:latin typeface="Arial"/>
                <a:ea typeface="Arial"/>
                <a:cs typeface="Arial"/>
                <a:sym typeface="Arial"/>
              </a:rPr>
              <a:t>(exclusive to SP)</a:t>
            </a:r>
            <a:endParaRPr b="0" i="0" sz="900" u="none" cap="none" strike="noStrike">
              <a:solidFill>
                <a:schemeClr val="accent4"/>
              </a:solidFill>
              <a:latin typeface="Arial"/>
              <a:ea typeface="Arial"/>
              <a:cs typeface="Arial"/>
              <a:sym typeface="Arial"/>
            </a:endParaRPr>
          </a:p>
          <a:p>
            <a:pPr indent="-171450" lvl="0" marL="342900" marR="0" rtl="0" algn="l">
              <a:lnSpc>
                <a:spcPct val="100000"/>
              </a:lnSpc>
              <a:spcBef>
                <a:spcPts val="0"/>
              </a:spcBef>
              <a:spcAft>
                <a:spcPts val="0"/>
              </a:spcAft>
              <a:buClr>
                <a:schemeClr val="accent4"/>
              </a:buClr>
              <a:buSzPts val="900"/>
              <a:buFont typeface="Arial"/>
              <a:buChar char="-"/>
            </a:pPr>
            <a:r>
              <a:rPr b="1" i="0" lang="en" sz="900" u="sng" cap="none" strike="noStrike">
                <a:solidFill>
                  <a:schemeClr val="accent4"/>
                </a:solidFill>
                <a:latin typeface="Arial"/>
                <a:ea typeface="Arial"/>
                <a:cs typeface="Arial"/>
                <a:sym typeface="Arial"/>
                <a:hlinkClick r:id="rId7">
                  <a:extLst>
                    <a:ext uri="{A12FA001-AC4F-418D-AE19-62706E023703}">
                      <ahyp:hlinkClr val="tx"/>
                    </a:ext>
                  </a:extLst>
                </a:hlinkClick>
              </a:rPr>
              <a:t>Executive Recruitment</a:t>
            </a:r>
            <a:r>
              <a:rPr b="1" i="0" lang="en" sz="900" u="none" cap="none" strike="noStrike">
                <a:solidFill>
                  <a:schemeClr val="accent4"/>
                </a:solidFill>
                <a:latin typeface="Arial"/>
                <a:ea typeface="Arial"/>
                <a:cs typeface="Arial"/>
                <a:sym typeface="Arial"/>
              </a:rPr>
              <a:t> </a:t>
            </a:r>
            <a:r>
              <a:rPr b="0" i="0" lang="en" sz="900" u="none" cap="none" strike="noStrike">
                <a:solidFill>
                  <a:schemeClr val="accent4"/>
                </a:solidFill>
                <a:latin typeface="Arial"/>
                <a:ea typeface="Arial"/>
                <a:cs typeface="Arial"/>
                <a:sym typeface="Arial"/>
              </a:rPr>
              <a:t>(exclusive to ER)</a:t>
            </a:r>
            <a:endParaRPr b="0" i="0" sz="900" u="none" cap="none" strike="noStrike">
              <a:solidFill>
                <a:schemeClr val="accent4"/>
              </a:solidFill>
              <a:latin typeface="Arial"/>
              <a:ea typeface="Arial"/>
              <a:cs typeface="Arial"/>
              <a:sym typeface="Arial"/>
            </a:endParaRPr>
          </a:p>
          <a:p>
            <a:pPr indent="0" lvl="0" marL="0" marR="0" rtl="0" algn="l">
              <a:lnSpc>
                <a:spcPct val="100000"/>
              </a:lnSpc>
              <a:spcBef>
                <a:spcPts val="400"/>
              </a:spcBef>
              <a:spcAft>
                <a:spcPts val="0"/>
              </a:spcAft>
              <a:buClr>
                <a:schemeClr val="lt1"/>
              </a:buClr>
              <a:buSzPts val="1100"/>
              <a:buFont typeface="Arial"/>
              <a:buNone/>
            </a:pPr>
            <a:r>
              <a:rPr b="0" i="0" lang="en" sz="900" u="none" cap="none" strike="noStrike">
                <a:solidFill>
                  <a:schemeClr val="accent4"/>
                </a:solidFill>
                <a:latin typeface="Arial"/>
                <a:ea typeface="Arial"/>
                <a:cs typeface="Arial"/>
                <a:sym typeface="Arial"/>
              </a:rPr>
              <a:t>ERP Internal Insights WPT</a:t>
            </a:r>
            <a:endParaRPr b="0" i="0" sz="900" u="none" cap="none" strike="noStrike">
              <a:solidFill>
                <a:schemeClr val="accent4"/>
              </a:solidFill>
              <a:latin typeface="Arial"/>
              <a:ea typeface="Arial"/>
              <a:cs typeface="Arial"/>
              <a:sym typeface="Arial"/>
            </a:endParaRPr>
          </a:p>
          <a:p>
            <a:pPr indent="-171450" lvl="0" marL="342900" marR="0" rtl="0" algn="l">
              <a:lnSpc>
                <a:spcPct val="100000"/>
              </a:lnSpc>
              <a:spcBef>
                <a:spcPts val="400"/>
              </a:spcBef>
              <a:spcAft>
                <a:spcPts val="0"/>
              </a:spcAft>
              <a:buClr>
                <a:schemeClr val="accent4"/>
              </a:buClr>
              <a:buSzPts val="900"/>
              <a:buFont typeface="Arial"/>
              <a:buChar char="-"/>
            </a:pPr>
            <a:r>
              <a:rPr b="1" i="0" lang="en" sz="900" u="sng" cap="none" strike="noStrike">
                <a:solidFill>
                  <a:schemeClr val="accent4"/>
                </a:solidFill>
                <a:latin typeface="Arial"/>
                <a:ea typeface="Arial"/>
                <a:cs typeface="Arial"/>
                <a:sym typeface="Arial"/>
                <a:hlinkClick r:id="rId8">
                  <a:extLst>
                    <a:ext uri="{A12FA001-AC4F-418D-AE19-62706E023703}">
                      <ahyp:hlinkClr val="tx"/>
                    </a:ext>
                  </a:extLst>
                </a:hlinkClick>
              </a:rPr>
              <a:t>April Han</a:t>
            </a:r>
            <a:r>
              <a:rPr b="0" i="0" lang="en" sz="900" u="none" cap="none" strike="noStrike">
                <a:solidFill>
                  <a:schemeClr val="accent4"/>
                </a:solidFill>
                <a:latin typeface="Arial"/>
                <a:ea typeface="Arial"/>
                <a:cs typeface="Arial"/>
                <a:sym typeface="Arial"/>
              </a:rPr>
              <a:t> (Lead)</a:t>
            </a:r>
            <a:endParaRPr b="0" i="0" sz="900" u="none" cap="none" strike="noStrike">
              <a:solidFill>
                <a:schemeClr val="accent4"/>
              </a:solidFill>
              <a:latin typeface="Arial"/>
              <a:ea typeface="Arial"/>
              <a:cs typeface="Arial"/>
              <a:sym typeface="Arial"/>
            </a:endParaRPr>
          </a:p>
          <a:p>
            <a:pPr indent="-171450" lvl="0" marL="342900" marR="0" rtl="0" algn="l">
              <a:lnSpc>
                <a:spcPct val="100000"/>
              </a:lnSpc>
              <a:spcBef>
                <a:spcPts val="0"/>
              </a:spcBef>
              <a:spcAft>
                <a:spcPts val="0"/>
              </a:spcAft>
              <a:buClr>
                <a:schemeClr val="accent4"/>
              </a:buClr>
              <a:buSzPts val="900"/>
              <a:buFont typeface="Arial"/>
              <a:buChar char="-"/>
            </a:pPr>
            <a:r>
              <a:rPr b="1" i="0" lang="en" sz="900" u="sng" cap="none" strike="noStrike">
                <a:solidFill>
                  <a:schemeClr val="accent4"/>
                </a:solidFill>
                <a:latin typeface="Arial"/>
                <a:ea typeface="Arial"/>
                <a:cs typeface="Arial"/>
                <a:sym typeface="Arial"/>
                <a:hlinkClick r:id="rId9">
                  <a:extLst>
                    <a:ext uri="{A12FA001-AC4F-418D-AE19-62706E023703}">
                      <ahyp:hlinkClr val="tx"/>
                    </a:ext>
                  </a:extLst>
                </a:hlinkClick>
              </a:rPr>
              <a:t>Isobel Yao</a:t>
            </a:r>
            <a:endParaRPr b="1" i="0" sz="900" u="none" cap="none" strike="noStrike">
              <a:solidFill>
                <a:schemeClr val="accent4"/>
              </a:solidFill>
              <a:latin typeface="Arial"/>
              <a:ea typeface="Arial"/>
              <a:cs typeface="Arial"/>
              <a:sym typeface="Arial"/>
            </a:endParaRPr>
          </a:p>
          <a:p>
            <a:pPr indent="-171450" lvl="0" marL="342900" marR="0" rtl="0" algn="l">
              <a:lnSpc>
                <a:spcPct val="100000"/>
              </a:lnSpc>
              <a:spcBef>
                <a:spcPts val="0"/>
              </a:spcBef>
              <a:spcAft>
                <a:spcPts val="0"/>
              </a:spcAft>
              <a:buClr>
                <a:schemeClr val="accent4"/>
              </a:buClr>
              <a:buSzPts val="900"/>
              <a:buFont typeface="Arial"/>
              <a:buChar char="-"/>
            </a:pPr>
            <a:r>
              <a:rPr b="1" i="0" lang="en" sz="900" u="sng" cap="none" strike="noStrike">
                <a:solidFill>
                  <a:schemeClr val="accent4"/>
                </a:solidFill>
                <a:latin typeface="Arial"/>
                <a:ea typeface="Arial"/>
                <a:cs typeface="Arial"/>
                <a:sym typeface="Arial"/>
                <a:hlinkClick r:id="rId10">
                  <a:extLst>
                    <a:ext uri="{A12FA001-AC4F-418D-AE19-62706E023703}">
                      <ahyp:hlinkClr val="tx"/>
                    </a:ext>
                  </a:extLst>
                </a:hlinkClick>
              </a:rPr>
              <a:t>Jessica Lucas</a:t>
            </a:r>
            <a:endParaRPr b="1" i="0" sz="900" u="none" cap="none" strike="noStrike">
              <a:solidFill>
                <a:schemeClr val="accent4"/>
              </a:solidFill>
              <a:latin typeface="Arial"/>
              <a:ea typeface="Arial"/>
              <a:cs typeface="Arial"/>
              <a:sym typeface="Arial"/>
            </a:endParaRPr>
          </a:p>
          <a:p>
            <a:pPr indent="-171450" lvl="0" marL="342900" marR="0" rtl="0" algn="l">
              <a:lnSpc>
                <a:spcPct val="100000"/>
              </a:lnSpc>
              <a:spcBef>
                <a:spcPts val="0"/>
              </a:spcBef>
              <a:spcAft>
                <a:spcPts val="0"/>
              </a:spcAft>
              <a:buClr>
                <a:schemeClr val="accent4"/>
              </a:buClr>
              <a:buSzPts val="900"/>
              <a:buFont typeface="Arial"/>
              <a:buChar char="-"/>
            </a:pPr>
            <a:r>
              <a:rPr b="1" i="0" lang="en" sz="900" u="sng" cap="none" strike="noStrike">
                <a:solidFill>
                  <a:schemeClr val="accent4"/>
                </a:solidFill>
                <a:latin typeface="Arial"/>
                <a:ea typeface="Arial"/>
                <a:cs typeface="Arial"/>
                <a:sym typeface="Arial"/>
                <a:hlinkClick r:id="rId11">
                  <a:extLst>
                    <a:ext uri="{A12FA001-AC4F-418D-AE19-62706E023703}">
                      <ahyp:hlinkClr val="tx"/>
                    </a:ext>
                  </a:extLst>
                </a:hlinkClick>
              </a:rPr>
              <a:t>Patricia Ussia</a:t>
            </a:r>
            <a:r>
              <a:rPr b="1" i="0" lang="en" sz="900" u="none" cap="none" strike="noStrike">
                <a:solidFill>
                  <a:schemeClr val="accent4"/>
                </a:solidFill>
                <a:latin typeface="Arial"/>
                <a:ea typeface="Arial"/>
                <a:cs typeface="Arial"/>
                <a:sym typeface="Arial"/>
              </a:rPr>
              <a:t> </a:t>
            </a:r>
            <a:r>
              <a:rPr b="0" i="0" lang="en" sz="900" u="none" cap="none" strike="noStrike">
                <a:solidFill>
                  <a:schemeClr val="accent4"/>
                </a:solidFill>
                <a:latin typeface="Arial"/>
                <a:ea typeface="Arial"/>
                <a:cs typeface="Arial"/>
                <a:sym typeface="Arial"/>
              </a:rPr>
              <a:t>(data steward)</a:t>
            </a:r>
            <a:endParaRPr b="0" i="0" sz="900" u="none" cap="none" strike="noStrike">
              <a:solidFill>
                <a:schemeClr val="accent4"/>
              </a:solidFill>
              <a:latin typeface="Arial"/>
              <a:ea typeface="Arial"/>
              <a:cs typeface="Arial"/>
              <a:sym typeface="Arial"/>
            </a:endParaRPr>
          </a:p>
          <a:p>
            <a:pPr indent="0" lvl="0" marL="0" marR="0" rtl="0" algn="l">
              <a:lnSpc>
                <a:spcPct val="100000"/>
              </a:lnSpc>
              <a:spcBef>
                <a:spcPts val="400"/>
              </a:spcBef>
              <a:spcAft>
                <a:spcPts val="0"/>
              </a:spcAft>
              <a:buClr>
                <a:schemeClr val="lt1"/>
              </a:buClr>
              <a:buSzPts val="900"/>
              <a:buFont typeface="Arial"/>
              <a:buNone/>
            </a:pPr>
            <a:r>
              <a:t/>
            </a:r>
            <a:endParaRPr b="0" i="0" sz="900" u="none" cap="none" strike="noStrike">
              <a:solidFill>
                <a:schemeClr val="accent4"/>
              </a:solidFill>
              <a:latin typeface="Arial"/>
              <a:ea typeface="Arial"/>
              <a:cs typeface="Arial"/>
              <a:sym typeface="Arial"/>
            </a:endParaRPr>
          </a:p>
        </p:txBody>
      </p:sp>
      <p:sp>
        <p:nvSpPr>
          <p:cNvPr id="244" name="Google Shape;244;p10"/>
          <p:cNvSpPr txBox="1"/>
          <p:nvPr/>
        </p:nvSpPr>
        <p:spPr>
          <a:xfrm>
            <a:off x="6280006" y="20650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accent4"/>
                </a:solidFill>
              </a:rPr>
              <a:t>Further resources</a:t>
            </a:r>
            <a:endParaRPr b="1" sz="1200" u="none" cap="none" strike="noStrike">
              <a:solidFill>
                <a:schemeClr val="accent4"/>
              </a:solidFill>
            </a:endParaRPr>
          </a:p>
        </p:txBody>
      </p:sp>
      <p:sp>
        <p:nvSpPr>
          <p:cNvPr id="245" name="Google Shape;245;p10"/>
          <p:cNvSpPr/>
          <p:nvPr/>
        </p:nvSpPr>
        <p:spPr>
          <a:xfrm>
            <a:off x="571450" y="4685538"/>
            <a:ext cx="2664000" cy="46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6" name="Google Shape;246;p10"/>
          <p:cNvSpPr/>
          <p:nvPr/>
        </p:nvSpPr>
        <p:spPr>
          <a:xfrm>
            <a:off x="571500" y="0"/>
            <a:ext cx="32034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Moments that Matter: Presenting shortlists and Pipelines</a:t>
            </a:r>
            <a:endParaRPr b="0" i="0" sz="900" u="none" cap="none" strike="noStrike">
              <a:solidFill>
                <a:schemeClr val="lt1"/>
              </a:solidFill>
              <a:latin typeface="Arial"/>
              <a:ea typeface="Arial"/>
              <a:cs typeface="Arial"/>
              <a:sym typeface="Arial"/>
            </a:endParaRPr>
          </a:p>
        </p:txBody>
      </p:sp>
      <p:sp>
        <p:nvSpPr>
          <p:cNvPr id="247" name="Google Shape;247;p10"/>
          <p:cNvSpPr txBox="1"/>
          <p:nvPr/>
        </p:nvSpPr>
        <p:spPr>
          <a:xfrm>
            <a:off x="3536806" y="2065000"/>
            <a:ext cx="2383200" cy="200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888888"/>
              </a:solidFill>
              <a:latin typeface="Arial"/>
              <a:ea typeface="Arial"/>
              <a:cs typeface="Arial"/>
              <a:sym typeface="Arial"/>
            </a:endParaRPr>
          </a:p>
        </p:txBody>
      </p:sp>
      <p:sp>
        <p:nvSpPr>
          <p:cNvPr id="248" name="Google Shape;248;p10"/>
          <p:cNvSpPr txBox="1"/>
          <p:nvPr/>
        </p:nvSpPr>
        <p:spPr>
          <a:xfrm>
            <a:off x="1468550" y="1246325"/>
            <a:ext cx="6698100" cy="6927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600"/>
              <a:buFont typeface="Arial"/>
              <a:buNone/>
            </a:pPr>
            <a:r>
              <a:rPr b="0" i="0" lang="en" sz="1100" u="none" cap="none" strike="noStrike">
                <a:solidFill>
                  <a:srgbClr val="000000"/>
                </a:solidFill>
                <a:latin typeface="Arial"/>
                <a:ea typeface="Arial"/>
                <a:cs typeface="Arial"/>
                <a:sym typeface="Arial"/>
              </a:rPr>
              <a:t>            </a:t>
            </a:r>
            <a:r>
              <a:rPr b="0" i="0" lang="en" sz="1100" u="none" cap="none" strike="noStrike">
                <a:solidFill>
                  <a:schemeClr val="lt1"/>
                </a:solidFill>
                <a:latin typeface="Arial"/>
                <a:ea typeface="Arial"/>
                <a:cs typeface="Arial"/>
                <a:sym typeface="Arial"/>
              </a:rPr>
              <a:t>Follow the Science - seek answers through data and debate and act on data.  Aligning with our Operating Principles, we have a responsibility to leverage data, including understanding the dimensions of diversity of the team and the organization we support, to ensure our approach is equitable</a:t>
            </a:r>
            <a:endParaRPr b="0" i="0" sz="1500" u="none" cap="none" strike="noStrike">
              <a:solidFill>
                <a:srgbClr val="000000"/>
              </a:solidFill>
              <a:latin typeface="Arial"/>
              <a:ea typeface="Arial"/>
              <a:cs typeface="Arial"/>
              <a:sym typeface="Arial"/>
            </a:endParaRPr>
          </a:p>
        </p:txBody>
      </p:sp>
      <p:sp>
        <p:nvSpPr>
          <p:cNvPr id="249" name="Google Shape;249;p10"/>
          <p:cNvSpPr txBox="1"/>
          <p:nvPr/>
        </p:nvSpPr>
        <p:spPr>
          <a:xfrm>
            <a:off x="566925" y="2012950"/>
            <a:ext cx="2665200" cy="2717100"/>
          </a:xfrm>
          <a:prstGeom prst="rect">
            <a:avLst/>
          </a:prstGeom>
          <a:solidFill>
            <a:srgbClr val="F5F5F2"/>
          </a:solidFill>
          <a:ln>
            <a:noFill/>
          </a:ln>
        </p:spPr>
        <p:txBody>
          <a:bodyPr anchorCtr="0" anchor="ctr" bIns="72000" lIns="144000" spcFirstLastPara="1" rIns="144000" wrap="square" tIns="484625">
            <a:noAutofit/>
          </a:bodyPr>
          <a:lstStyle/>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One of the strategies to mitigate bias is to review the fact base of data and understand the patterns of representation through previous decisions.</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Incorporating DE&amp;I data, consistently tracked and visible, is a catalyst to build equity, creates transparency and increases accountability</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Learn the different data available for Executive Recruitment and Pipelining (e.g. % of diverse talent in shortlist, succession and hiring) and generate insights for diagnosis and action</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Understand how we are progressing vis a vis the Roche 2030 ambitions and annual DE&amp;I corporate goals</a:t>
            </a:r>
            <a:endParaRPr b="0" i="0" sz="900" u="none" cap="none" strike="noStrike">
              <a:solidFill>
                <a:schemeClr val="accent4"/>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000" u="none" cap="none" strike="noStrike">
              <a:solidFill>
                <a:schemeClr val="accent4"/>
              </a:solidFill>
              <a:latin typeface="Arial"/>
              <a:ea typeface="Arial"/>
              <a:cs typeface="Arial"/>
              <a:sym typeface="Arial"/>
            </a:endParaRPr>
          </a:p>
        </p:txBody>
      </p:sp>
      <p:sp>
        <p:nvSpPr>
          <p:cNvPr id="250" name="Google Shape;250;p10"/>
          <p:cNvSpPr txBox="1"/>
          <p:nvPr/>
        </p:nvSpPr>
        <p:spPr>
          <a:xfrm>
            <a:off x="641206" y="20650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accent4"/>
                </a:solidFill>
              </a:rPr>
              <a:t>Importance of DE&amp;I data</a:t>
            </a:r>
            <a:endParaRPr b="1" i="0" sz="1200" u="none" cap="none" strike="noStrike">
              <a:solidFill>
                <a:schemeClr val="accent4"/>
              </a:solidFill>
            </a:endParaRPr>
          </a:p>
        </p:txBody>
      </p:sp>
      <p:sp>
        <p:nvSpPr>
          <p:cNvPr id="251" name="Google Shape;251;p10"/>
          <p:cNvSpPr txBox="1"/>
          <p:nvPr/>
        </p:nvSpPr>
        <p:spPr>
          <a:xfrm>
            <a:off x="-2055419" y="485750"/>
            <a:ext cx="2383200" cy="200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BFBFBF"/>
              </a:solidFill>
              <a:latin typeface="Arial"/>
              <a:ea typeface="Arial"/>
              <a:cs typeface="Arial"/>
              <a:sym typeface="Arial"/>
            </a:endParaRPr>
          </a:p>
        </p:txBody>
      </p:sp>
      <p:sp>
        <p:nvSpPr>
          <p:cNvPr id="252" name="Google Shape;252;p10"/>
          <p:cNvSpPr/>
          <p:nvPr/>
        </p:nvSpPr>
        <p:spPr>
          <a:xfrm>
            <a:off x="3354263" y="4699038"/>
            <a:ext cx="2664000" cy="46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3" name="Google Shape;253;p10"/>
          <p:cNvSpPr txBox="1"/>
          <p:nvPr/>
        </p:nvSpPr>
        <p:spPr>
          <a:xfrm>
            <a:off x="3349738" y="2026450"/>
            <a:ext cx="2665200" cy="2717100"/>
          </a:xfrm>
          <a:prstGeom prst="rect">
            <a:avLst/>
          </a:prstGeom>
          <a:solidFill>
            <a:srgbClr val="F5F5F2"/>
          </a:solidFill>
          <a:ln>
            <a:noFill/>
          </a:ln>
        </p:spPr>
        <p:txBody>
          <a:bodyPr anchorCtr="0" anchor="ctr" bIns="72000" lIns="144000" spcFirstLastPara="1" rIns="144000" wrap="square" tIns="484625">
            <a:noAutofit/>
          </a:bodyPr>
          <a:lstStyle/>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Raise a ticket for Executive Recruitment and Strategic Pipelining Access in Workday.</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Request for Strategic Pipelining Dashboard through PI&amp;T point of contact </a:t>
            </a:r>
            <a:r>
              <a:rPr b="0" i="0" lang="en" sz="900" u="none" cap="none" strike="noStrike">
                <a:solidFill>
                  <a:schemeClr val="accent4"/>
                </a:solidFill>
                <a:uFill>
                  <a:noFill/>
                </a:uFill>
                <a:latin typeface="Arial"/>
                <a:ea typeface="Arial"/>
                <a:cs typeface="Arial"/>
                <a:sym typeface="Arial"/>
                <a:hlinkClick r:id="rId12">
                  <a:extLst>
                    <a:ext uri="{A12FA001-AC4F-418D-AE19-62706E023703}">
                      <ahyp:hlinkClr val="tx"/>
                    </a:ext>
                  </a:extLst>
                </a:hlinkClick>
              </a:rPr>
              <a:t>Junyi Khoo</a:t>
            </a:r>
            <a:r>
              <a:rPr b="0" i="0" lang="en" sz="900" u="none" cap="none" strike="noStrike">
                <a:solidFill>
                  <a:schemeClr val="accent4"/>
                </a:solidFill>
                <a:latin typeface="Arial"/>
                <a:ea typeface="Arial"/>
                <a:cs typeface="Arial"/>
                <a:sym typeface="Arial"/>
              </a:rPr>
              <a:t> or raise a People Portal Request.</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The </a:t>
            </a:r>
            <a:r>
              <a:rPr b="0" i="0" lang="en" sz="900" u="none" cap="none" strike="noStrike">
                <a:solidFill>
                  <a:schemeClr val="accent4"/>
                </a:solidFill>
                <a:uFill>
                  <a:noFill/>
                </a:uFill>
                <a:latin typeface="Arial"/>
                <a:ea typeface="Arial"/>
                <a:cs typeface="Arial"/>
                <a:sym typeface="Arial"/>
                <a:hlinkClick r:id="rId13">
                  <a:extLst>
                    <a:ext uri="{A12FA001-AC4F-418D-AE19-62706E023703}">
                      <ahyp:hlinkClr val="tx"/>
                    </a:ext>
                  </a:extLst>
                </a:hlinkClick>
              </a:rPr>
              <a:t>SP Dashboard</a:t>
            </a:r>
            <a:r>
              <a:rPr b="0" i="0" lang="en" sz="900" u="none" cap="none" strike="noStrike">
                <a:solidFill>
                  <a:schemeClr val="accent4"/>
                </a:solidFill>
                <a:latin typeface="Arial"/>
                <a:ea typeface="Arial"/>
                <a:cs typeface="Arial"/>
                <a:sym typeface="Arial"/>
              </a:rPr>
              <a:t> allows you to quickly determine the diversity of the succession pipeline in a visual manner with different options to filter the data depending on manager, location, org level, etc. </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Connect with the SP Internal Insights team to to  onboard you on the different tools where we get data and share some of the best practices used by others in leveraging this in Executive Recruitment and Strategic Pipelining.</a:t>
            </a:r>
            <a:endParaRPr b="0" i="0" sz="900" u="none" cap="none" strike="noStrike">
              <a:solidFill>
                <a:schemeClr val="accent4"/>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900" u="none" cap="none" strike="noStrike">
              <a:solidFill>
                <a:schemeClr val="accent4"/>
              </a:solidFill>
              <a:latin typeface="Arial"/>
              <a:ea typeface="Arial"/>
              <a:cs typeface="Arial"/>
              <a:sym typeface="Arial"/>
            </a:endParaRPr>
          </a:p>
        </p:txBody>
      </p:sp>
      <p:sp>
        <p:nvSpPr>
          <p:cNvPr id="254" name="Google Shape;254;p10"/>
          <p:cNvSpPr txBox="1"/>
          <p:nvPr/>
        </p:nvSpPr>
        <p:spPr>
          <a:xfrm>
            <a:off x="3424019" y="20785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chemeClr val="accent4"/>
                </a:solidFill>
              </a:rPr>
              <a:t>How can I access diversity data?</a:t>
            </a:r>
            <a:endParaRPr b="1" i="0" sz="1200" u="none" cap="none" strike="noStrike">
              <a:solidFill>
                <a:schemeClr val="accent4"/>
              </a:solidFill>
            </a:endParaRPr>
          </a:p>
        </p:txBody>
      </p:sp>
      <p:pic>
        <p:nvPicPr>
          <p:cNvPr id="255" name="Google Shape;255;p10"/>
          <p:cNvPicPr preferRelativeResize="0"/>
          <p:nvPr/>
        </p:nvPicPr>
        <p:blipFill rotWithShape="1">
          <a:blip r:embed="rId14">
            <a:alphaModFix/>
          </a:blip>
          <a:srcRect b="0" l="0" r="0" t="0"/>
          <a:stretch/>
        </p:blipFill>
        <p:spPr>
          <a:xfrm>
            <a:off x="641210" y="1348250"/>
            <a:ext cx="475350" cy="475350"/>
          </a:xfrm>
          <a:prstGeom prst="rect">
            <a:avLst/>
          </a:prstGeom>
          <a:noFill/>
          <a:ln>
            <a:noFill/>
          </a:ln>
        </p:spPr>
      </p:pic>
      <p:sp>
        <p:nvSpPr>
          <p:cNvPr id="256" name="Google Shape;256;p10">
            <a:hlinkClick action="ppaction://hlinksldjump" r:id="rId15"/>
          </p:cNvPr>
          <p:cNvSpPr/>
          <p:nvPr/>
        </p:nvSpPr>
        <p:spPr>
          <a:xfrm>
            <a:off x="7621075" y="4788700"/>
            <a:ext cx="1530000" cy="306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Back to theme overview</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1"/>
          <p:cNvSpPr txBox="1"/>
          <p:nvPr>
            <p:ph type="title"/>
          </p:nvPr>
        </p:nvSpPr>
        <p:spPr>
          <a:xfrm>
            <a:off x="571450" y="432675"/>
            <a:ext cx="7431600" cy="381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Clr>
                <a:schemeClr val="lt1"/>
              </a:buClr>
              <a:buSzPts val="1100"/>
              <a:buFont typeface="Arial"/>
              <a:buNone/>
            </a:pPr>
            <a:r>
              <a:rPr lang="en">
                <a:solidFill>
                  <a:schemeClr val="lt1"/>
                </a:solidFill>
              </a:rPr>
              <a:t>Leverage DE&amp;I data in your preparations &amp; dialogue</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p:txBody>
      </p:sp>
      <p:sp>
        <p:nvSpPr>
          <p:cNvPr id="262" name="Google Shape;262;p11"/>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Questions and scenarios you may come across</a:t>
            </a:r>
            <a:endParaRPr/>
          </a:p>
        </p:txBody>
      </p:sp>
      <p:sp>
        <p:nvSpPr>
          <p:cNvPr id="263" name="Google Shape;263;p11"/>
          <p:cNvSpPr txBox="1"/>
          <p:nvPr/>
        </p:nvSpPr>
        <p:spPr>
          <a:xfrm>
            <a:off x="6280006" y="1988800"/>
            <a:ext cx="2383200" cy="2001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lt1"/>
              </a:buClr>
              <a:buSzPts val="1300"/>
              <a:buFont typeface="Arial"/>
              <a:buNone/>
            </a:pPr>
            <a:r>
              <a:t/>
            </a:r>
            <a:endParaRPr b="0" i="0" sz="1300" u="none" cap="none" strike="noStrike">
              <a:solidFill>
                <a:srgbClr val="BFBFBF"/>
              </a:solidFill>
              <a:latin typeface="Arial"/>
              <a:ea typeface="Arial"/>
              <a:cs typeface="Arial"/>
              <a:sym typeface="Arial"/>
            </a:endParaRPr>
          </a:p>
        </p:txBody>
      </p:sp>
      <p:sp>
        <p:nvSpPr>
          <p:cNvPr id="264" name="Google Shape;264;p11"/>
          <p:cNvSpPr txBox="1"/>
          <p:nvPr/>
        </p:nvSpPr>
        <p:spPr>
          <a:xfrm>
            <a:off x="3536806" y="1988800"/>
            <a:ext cx="2383200" cy="153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888888"/>
              </a:solidFill>
              <a:latin typeface="Arial"/>
              <a:ea typeface="Arial"/>
              <a:cs typeface="Arial"/>
              <a:sym typeface="Arial"/>
            </a:endParaRPr>
          </a:p>
        </p:txBody>
      </p:sp>
      <p:sp>
        <p:nvSpPr>
          <p:cNvPr id="265" name="Google Shape;265;p11"/>
          <p:cNvSpPr txBox="1"/>
          <p:nvPr/>
        </p:nvSpPr>
        <p:spPr>
          <a:xfrm>
            <a:off x="3386325" y="2011830"/>
            <a:ext cx="2665200" cy="27159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Arial"/>
                <a:ea typeface="Arial"/>
                <a:cs typeface="Arial"/>
                <a:sym typeface="Arial"/>
              </a:rPr>
              <a:t>What you can ask:</a:t>
            </a:r>
            <a:endParaRPr b="1" i="0" sz="10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4"/>
                </a:solidFill>
                <a:latin typeface="Arial"/>
                <a:ea typeface="Arial"/>
                <a:cs typeface="Arial"/>
                <a:sym typeface="Arial"/>
              </a:rPr>
              <a:t>Can you tell me more..What are your thoughts in measuring our progress in DE&amp;I?</a:t>
            </a:r>
            <a:endParaRPr b="0" i="0" sz="9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4"/>
                </a:solidFill>
                <a:latin typeface="Arial"/>
                <a:ea typeface="Arial"/>
                <a:cs typeface="Arial"/>
                <a:sym typeface="Arial"/>
              </a:rPr>
              <a:t>What considerations should be made? </a:t>
            </a:r>
            <a:endParaRPr b="0" i="0" sz="9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Arial"/>
                <a:ea typeface="Arial"/>
                <a:cs typeface="Arial"/>
                <a:sym typeface="Arial"/>
              </a:rPr>
              <a:t>What you can say:</a:t>
            </a:r>
            <a:endParaRPr b="1" i="0" sz="10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4"/>
                </a:solidFill>
                <a:latin typeface="Arial"/>
                <a:ea typeface="Arial"/>
                <a:cs typeface="Arial"/>
                <a:sym typeface="Arial"/>
              </a:rPr>
              <a:t>The Corporate Goals are measures of the outcome to achieve diversity in leadership that mirrors our workforce. Tracking diversity in pipeline is important as it is a leading indicator in achieving our Corporate goals. As reference,  Roche current workforce is at 51% Women and 28% URN. We recognize each organization’s proportion would look different and you can take this into consideration in your respective contexts.</a:t>
            </a:r>
            <a:endParaRPr b="0" i="0" sz="850" u="none" cap="none" strike="noStrike">
              <a:solidFill>
                <a:schemeClr val="accent4"/>
              </a:solidFill>
              <a:latin typeface="Arial"/>
              <a:ea typeface="Arial"/>
              <a:cs typeface="Arial"/>
              <a:sym typeface="Arial"/>
            </a:endParaRPr>
          </a:p>
        </p:txBody>
      </p:sp>
      <p:sp>
        <p:nvSpPr>
          <p:cNvPr id="266" name="Google Shape;266;p11"/>
          <p:cNvSpPr txBox="1"/>
          <p:nvPr/>
        </p:nvSpPr>
        <p:spPr>
          <a:xfrm>
            <a:off x="3536800" y="2065000"/>
            <a:ext cx="2557800" cy="354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lt1"/>
              </a:buClr>
              <a:buSzPts val="1150"/>
              <a:buFont typeface="Arial"/>
              <a:buNone/>
            </a:pPr>
            <a:r>
              <a:rPr b="1" i="0" lang="en" sz="1150" u="none" cap="none" strike="noStrike">
                <a:solidFill>
                  <a:schemeClr val="accent4"/>
                </a:solidFill>
              </a:rPr>
              <a:t>“The 50% women and 30% URN aspiration in pipeline is too high..” </a:t>
            </a:r>
            <a:endParaRPr b="1" i="0" sz="1150" u="none" cap="none" strike="noStrike">
              <a:solidFill>
                <a:schemeClr val="accent4"/>
              </a:solidFill>
            </a:endParaRPr>
          </a:p>
        </p:txBody>
      </p:sp>
      <p:sp>
        <p:nvSpPr>
          <p:cNvPr id="267" name="Google Shape;267;p11"/>
          <p:cNvSpPr txBox="1"/>
          <p:nvPr/>
        </p:nvSpPr>
        <p:spPr>
          <a:xfrm>
            <a:off x="566925" y="2011680"/>
            <a:ext cx="2727300" cy="2715900"/>
          </a:xfrm>
          <a:prstGeom prst="rect">
            <a:avLst/>
          </a:prstGeom>
          <a:solidFill>
            <a:srgbClr val="F5F5F2"/>
          </a:solidFill>
          <a:ln>
            <a:noFill/>
          </a:ln>
        </p:spPr>
        <p:txBody>
          <a:bodyPr anchorCtr="0" anchor="t" bIns="72000" lIns="144000" spcFirstLastPara="1" rIns="144000" wrap="square" tIns="484625">
            <a:noAutofit/>
          </a:bodyPr>
          <a:lstStyle/>
          <a:p>
            <a:pPr indent="0" lvl="0" marL="0" marR="0" rtl="0" algn="l">
              <a:lnSpc>
                <a:spcPct val="100000"/>
              </a:lnSpc>
              <a:spcBef>
                <a:spcPts val="0"/>
              </a:spcBef>
              <a:spcAft>
                <a:spcPts val="0"/>
              </a:spcAft>
              <a:buClr>
                <a:schemeClr val="lt1"/>
              </a:buClr>
              <a:buSzPts val="1100"/>
              <a:buFont typeface="Arial"/>
              <a:buNone/>
            </a:pPr>
            <a:r>
              <a:rPr b="1" i="0" lang="en" sz="1000" u="none" cap="none" strike="noStrike">
                <a:solidFill>
                  <a:schemeClr val="accent4"/>
                </a:solidFill>
                <a:latin typeface="Arial"/>
                <a:ea typeface="Arial"/>
                <a:cs typeface="Arial"/>
                <a:sym typeface="Arial"/>
              </a:rPr>
              <a:t>What you can ask:</a:t>
            </a:r>
            <a:endParaRPr b="1" i="0" sz="10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4"/>
                </a:solidFill>
                <a:latin typeface="Arial"/>
                <a:ea typeface="Arial"/>
                <a:cs typeface="Arial"/>
                <a:sym typeface="Arial"/>
              </a:rPr>
              <a:t>Why do you think so? Important to acknowledge and understand their concerns</a:t>
            </a:r>
            <a:endParaRPr b="0" i="0" sz="9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4"/>
                </a:solidFill>
                <a:latin typeface="Arial"/>
                <a:ea typeface="Arial"/>
                <a:cs typeface="Arial"/>
                <a:sym typeface="Arial"/>
              </a:rPr>
              <a:t>How critical is it to the organization that we track this?</a:t>
            </a:r>
            <a:endParaRPr b="0" i="0" sz="9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t/>
            </a:r>
            <a:endParaRPr b="0" i="0" sz="85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1" i="0" lang="en" sz="1000" u="none" cap="none" strike="noStrike">
                <a:solidFill>
                  <a:schemeClr val="accent4"/>
                </a:solidFill>
                <a:latin typeface="Arial"/>
                <a:ea typeface="Arial"/>
                <a:cs typeface="Arial"/>
                <a:sym typeface="Arial"/>
              </a:rPr>
              <a:t>What you can say: </a:t>
            </a:r>
            <a:endParaRPr b="1" i="0" sz="10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4"/>
                </a:solidFill>
                <a:latin typeface="Arial"/>
                <a:ea typeface="Arial"/>
                <a:cs typeface="Arial"/>
                <a:sym typeface="Arial"/>
              </a:rPr>
              <a:t>We understand the importance of finding the right talent for your team and the impact it can have to the team’s success. Our focus is to provide you a streamlined and effective process that will  give you a highly qualified diverse talent pipeline that have been assessed vis a vis clear leadership objectives. By doing so, we enable a bias-free and data driven shortlisting process to support your decision making.</a:t>
            </a:r>
            <a:endParaRPr b="0" i="0" sz="7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chemeClr val="accent4"/>
              </a:solidFill>
              <a:latin typeface="Arial"/>
              <a:ea typeface="Arial"/>
              <a:cs typeface="Arial"/>
              <a:sym typeface="Arial"/>
            </a:endParaRPr>
          </a:p>
        </p:txBody>
      </p:sp>
      <p:sp>
        <p:nvSpPr>
          <p:cNvPr id="268" name="Google Shape;268;p11"/>
          <p:cNvSpPr txBox="1"/>
          <p:nvPr/>
        </p:nvSpPr>
        <p:spPr>
          <a:xfrm>
            <a:off x="605209" y="2065000"/>
            <a:ext cx="2727300" cy="354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lt1"/>
              </a:buClr>
              <a:buSzPts val="1150"/>
              <a:buFont typeface="Arial"/>
              <a:buNone/>
            </a:pPr>
            <a:r>
              <a:rPr b="1" i="0" lang="en" sz="1150" u="none" cap="none" strike="noStrike">
                <a:solidFill>
                  <a:schemeClr val="accent4"/>
                </a:solidFill>
              </a:rPr>
              <a:t>“Are we focused too much on diversity?”</a:t>
            </a:r>
            <a:endParaRPr b="1" i="0" sz="1150" u="none" cap="none" strike="noStrike">
              <a:solidFill>
                <a:schemeClr val="accent4"/>
              </a:solidFill>
            </a:endParaRPr>
          </a:p>
        </p:txBody>
      </p:sp>
      <p:sp>
        <p:nvSpPr>
          <p:cNvPr id="269" name="Google Shape;269;p11"/>
          <p:cNvSpPr txBox="1"/>
          <p:nvPr/>
        </p:nvSpPr>
        <p:spPr>
          <a:xfrm>
            <a:off x="6129525" y="2011675"/>
            <a:ext cx="2665200" cy="27159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Arial"/>
                <a:ea typeface="Arial"/>
                <a:cs typeface="Arial"/>
                <a:sym typeface="Arial"/>
              </a:rPr>
              <a:t>What you can ask:</a:t>
            </a:r>
            <a:endParaRPr b="1" i="0" sz="10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4"/>
                </a:solidFill>
                <a:latin typeface="Arial"/>
                <a:ea typeface="Arial"/>
                <a:cs typeface="Arial"/>
                <a:sym typeface="Arial"/>
              </a:rPr>
              <a:t>What information do you need and for what purpose? What data is best used to measure our progress? What would be leading indicators of our progress? What would be needed to increase data accuracy and reliability? Who will have access to this information?</a:t>
            </a:r>
            <a:endParaRPr b="0" i="0" sz="9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accent4"/>
                </a:solidFill>
                <a:latin typeface="Arial"/>
                <a:ea typeface="Arial"/>
                <a:cs typeface="Arial"/>
                <a:sym typeface="Arial"/>
              </a:rPr>
              <a:t>What you can say: </a:t>
            </a:r>
            <a:endParaRPr b="1" i="0" sz="10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4"/>
                </a:solidFill>
                <a:latin typeface="Arial"/>
                <a:ea typeface="Arial"/>
                <a:cs typeface="Arial"/>
                <a:sym typeface="Arial"/>
              </a:rPr>
              <a:t>Given strict data privacy laws, diversity data are considered sensitive data which restricts access to such information at an individual level internally but most especially externally, </a:t>
            </a:r>
            <a:endParaRPr b="0" i="0" sz="9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4"/>
                </a:solidFill>
                <a:latin typeface="Arial"/>
                <a:ea typeface="Arial"/>
                <a:cs typeface="Arial"/>
                <a:sym typeface="Arial"/>
              </a:rPr>
              <a:t>Leaders and P&amp;C are encouraged to update hiring and succession data regularly in Workday.</a:t>
            </a:r>
            <a:endParaRPr b="0" i="0" sz="900" u="none" cap="none" strike="noStrike">
              <a:solidFill>
                <a:schemeClr val="accent4"/>
              </a:solidFill>
              <a:latin typeface="Arial"/>
              <a:ea typeface="Arial"/>
              <a:cs typeface="Arial"/>
              <a:sym typeface="Arial"/>
            </a:endParaRPr>
          </a:p>
        </p:txBody>
      </p:sp>
      <p:sp>
        <p:nvSpPr>
          <p:cNvPr id="270" name="Google Shape;270;p11"/>
          <p:cNvSpPr txBox="1"/>
          <p:nvPr/>
        </p:nvSpPr>
        <p:spPr>
          <a:xfrm>
            <a:off x="6280006" y="2065000"/>
            <a:ext cx="2383200" cy="354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lt1"/>
              </a:buClr>
              <a:buSzPts val="1150"/>
              <a:buFont typeface="Arial"/>
              <a:buNone/>
            </a:pPr>
            <a:r>
              <a:rPr b="1" i="0" lang="en" sz="1150" u="none" cap="none" strike="noStrike">
                <a:solidFill>
                  <a:schemeClr val="accent4"/>
                </a:solidFill>
              </a:rPr>
              <a:t>“Can we share diversity data? Is the data accurate and reliable?”</a:t>
            </a:r>
            <a:endParaRPr b="1" i="0" sz="1150" u="none" cap="none" strike="noStrike">
              <a:solidFill>
                <a:schemeClr val="accent4"/>
              </a:solidFill>
            </a:endParaRPr>
          </a:p>
        </p:txBody>
      </p:sp>
      <p:sp>
        <p:nvSpPr>
          <p:cNvPr id="271" name="Google Shape;271;p11"/>
          <p:cNvSpPr/>
          <p:nvPr/>
        </p:nvSpPr>
        <p:spPr>
          <a:xfrm>
            <a:off x="571500" y="0"/>
            <a:ext cx="32034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Moments that Matter: Presenting shortlists and Pipelines</a:t>
            </a:r>
            <a:endParaRPr b="0" i="0" sz="900" u="none" cap="none" strike="noStrike">
              <a:solidFill>
                <a:schemeClr val="lt1"/>
              </a:solidFill>
              <a:latin typeface="Arial"/>
              <a:ea typeface="Arial"/>
              <a:cs typeface="Arial"/>
              <a:sym typeface="Arial"/>
            </a:endParaRPr>
          </a:p>
        </p:txBody>
      </p:sp>
      <p:sp>
        <p:nvSpPr>
          <p:cNvPr id="272" name="Google Shape;272;p11"/>
          <p:cNvSpPr txBox="1"/>
          <p:nvPr/>
        </p:nvSpPr>
        <p:spPr>
          <a:xfrm>
            <a:off x="571450" y="1246325"/>
            <a:ext cx="8229600" cy="679200"/>
          </a:xfrm>
          <a:prstGeom prst="rect">
            <a:avLst/>
          </a:prstGeom>
          <a:solidFill>
            <a:srgbClr val="FFBD69"/>
          </a:solidFill>
          <a:ln>
            <a:noFill/>
          </a:ln>
        </p:spPr>
        <p:txBody>
          <a:bodyPr anchorCtr="0" anchor="ctr" bIns="72000" lIns="144000" spcFirstLastPara="1" rIns="180000" wrap="square" tIns="720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p:txBody>
      </p:sp>
      <p:sp>
        <p:nvSpPr>
          <p:cNvPr id="273" name="Google Shape;273;p11"/>
          <p:cNvSpPr txBox="1"/>
          <p:nvPr/>
        </p:nvSpPr>
        <p:spPr>
          <a:xfrm>
            <a:off x="1180075" y="1322525"/>
            <a:ext cx="7342800" cy="5232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600"/>
              <a:buFont typeface="Arial"/>
              <a:buNone/>
            </a:pPr>
            <a:r>
              <a:rPr b="0" i="0" lang="en" sz="1100" u="none" cap="none" strike="noStrike">
                <a:solidFill>
                  <a:srgbClr val="000000"/>
                </a:solidFill>
                <a:latin typeface="Arial"/>
                <a:ea typeface="Arial"/>
                <a:cs typeface="Arial"/>
                <a:sym typeface="Arial"/>
              </a:rPr>
              <a:t>Facing tough questions in your executive recruitment and succession discussions from leaders / hiring managers?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0" lang="en" sz="1100" u="none" cap="none" strike="noStrike">
                <a:solidFill>
                  <a:srgbClr val="000000"/>
                </a:solidFill>
                <a:latin typeface="Arial"/>
                <a:ea typeface="Arial"/>
                <a:cs typeface="Arial"/>
                <a:sym typeface="Arial"/>
              </a:rPr>
              <a:t>Here are some examples of questions &amp; scenarios you can face and some possible ways for you to respond with confidence.</a:t>
            </a:r>
            <a:endParaRPr b="0" i="0" sz="1100" u="none" cap="none" strike="noStrike">
              <a:solidFill>
                <a:srgbClr val="000000"/>
              </a:solidFill>
              <a:latin typeface="Arial"/>
              <a:ea typeface="Arial"/>
              <a:cs typeface="Arial"/>
              <a:sym typeface="Arial"/>
            </a:endParaRPr>
          </a:p>
        </p:txBody>
      </p:sp>
      <p:pic>
        <p:nvPicPr>
          <p:cNvPr id="274" name="Google Shape;274;p11"/>
          <p:cNvPicPr preferRelativeResize="0"/>
          <p:nvPr/>
        </p:nvPicPr>
        <p:blipFill rotWithShape="1">
          <a:blip r:embed="rId3">
            <a:alphaModFix/>
          </a:blip>
          <a:srcRect b="0" l="0" r="0" t="0"/>
          <a:stretch/>
        </p:blipFill>
        <p:spPr>
          <a:xfrm>
            <a:off x="641210" y="1348250"/>
            <a:ext cx="475350" cy="475350"/>
          </a:xfrm>
          <a:prstGeom prst="rect">
            <a:avLst/>
          </a:prstGeom>
          <a:noFill/>
          <a:ln>
            <a:noFill/>
          </a:ln>
        </p:spPr>
      </p:pic>
      <p:sp>
        <p:nvSpPr>
          <p:cNvPr id="275" name="Google Shape;275;p11">
            <a:hlinkClick action="ppaction://hlinksldjump" r:id="rId4"/>
          </p:cNvPr>
          <p:cNvSpPr/>
          <p:nvPr/>
        </p:nvSpPr>
        <p:spPr>
          <a:xfrm>
            <a:off x="7621075" y="4788700"/>
            <a:ext cx="1530000" cy="306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Back to theme overview</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2"/>
          <p:cNvSpPr txBox="1"/>
          <p:nvPr/>
        </p:nvSpPr>
        <p:spPr>
          <a:xfrm>
            <a:off x="571450" y="1246325"/>
            <a:ext cx="8229600" cy="679200"/>
          </a:xfrm>
          <a:prstGeom prst="rect">
            <a:avLst/>
          </a:prstGeom>
          <a:solidFill>
            <a:schemeClr val="accent1"/>
          </a:solidFill>
          <a:ln>
            <a:noFill/>
          </a:ln>
        </p:spPr>
        <p:txBody>
          <a:bodyPr anchorCtr="0" anchor="ctr" bIns="72000" lIns="144000" spcFirstLastPara="1" rIns="180000" wrap="square" tIns="720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p:txBody>
      </p:sp>
      <p:sp>
        <p:nvSpPr>
          <p:cNvPr id="281" name="Google Shape;281;p12"/>
          <p:cNvSpPr txBox="1"/>
          <p:nvPr/>
        </p:nvSpPr>
        <p:spPr>
          <a:xfrm>
            <a:off x="1180075" y="1246325"/>
            <a:ext cx="7342800" cy="6927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600"/>
              <a:buFont typeface="Arial"/>
              <a:buNone/>
            </a:pPr>
            <a:r>
              <a:rPr b="0" i="0" lang="en" sz="1100" u="none" cap="none" strike="noStrike">
                <a:solidFill>
                  <a:schemeClr val="lt1"/>
                </a:solidFill>
                <a:latin typeface="Arial"/>
                <a:ea typeface="Arial"/>
                <a:cs typeface="Arial"/>
                <a:sym typeface="Arial"/>
              </a:rPr>
              <a:t>How can you respond when you hear questions such as “Why are we focused on DE&amp;I?” “I think my team/our company is diverse enough” or “I don’t have time to invest more in DE&amp;I.” As stewards of the culture at Roche, P&amp;C colleagues must be able to respond with confidence  </a:t>
            </a:r>
            <a:endParaRPr b="0" i="0" sz="1100" u="none" cap="none" strike="noStrike">
              <a:solidFill>
                <a:schemeClr val="lt1"/>
              </a:solidFill>
              <a:latin typeface="Arial"/>
              <a:ea typeface="Arial"/>
              <a:cs typeface="Arial"/>
              <a:sym typeface="Arial"/>
            </a:endParaRPr>
          </a:p>
        </p:txBody>
      </p:sp>
      <p:sp>
        <p:nvSpPr>
          <p:cNvPr id="282" name="Google Shape;282;p12"/>
          <p:cNvSpPr txBox="1"/>
          <p:nvPr>
            <p:ph type="title"/>
          </p:nvPr>
        </p:nvSpPr>
        <p:spPr>
          <a:xfrm>
            <a:off x="571450" y="432675"/>
            <a:ext cx="7431600" cy="5727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Font typeface="Arial"/>
              <a:buNone/>
            </a:pPr>
            <a:r>
              <a:rPr lang="en"/>
              <a:t>Why DE&amp;I</a:t>
            </a:r>
            <a:endParaRPr/>
          </a:p>
        </p:txBody>
      </p:sp>
      <p:sp>
        <p:nvSpPr>
          <p:cNvPr id="283" name="Google Shape;283;p12"/>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sz="1500"/>
              <a:t>Doing now what patients need next by embracing DE&amp;I to improve patient outcomes</a:t>
            </a:r>
            <a:endParaRPr sz="1500"/>
          </a:p>
        </p:txBody>
      </p:sp>
      <p:sp>
        <p:nvSpPr>
          <p:cNvPr id="284" name="Google Shape;284;p12"/>
          <p:cNvSpPr txBox="1"/>
          <p:nvPr/>
        </p:nvSpPr>
        <p:spPr>
          <a:xfrm>
            <a:off x="566928" y="2011680"/>
            <a:ext cx="2665200" cy="27129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1"/>
                </a:solidFill>
                <a:latin typeface="Arial"/>
                <a:ea typeface="Arial"/>
                <a:cs typeface="Arial"/>
                <a:sym typeface="Arial"/>
              </a:rPr>
              <a:t>Bringing people together with different backgrounds, skills, and experiences AND creating an inclusive environment where perspectives are shared, challenged and appreciated drives </a:t>
            </a:r>
            <a:r>
              <a:rPr b="1" i="0" lang="en" sz="900" u="none" cap="none" strike="noStrike">
                <a:solidFill>
                  <a:schemeClr val="accent1"/>
                </a:solidFill>
                <a:latin typeface="Arial"/>
                <a:ea typeface="Arial"/>
                <a:cs typeface="Arial"/>
                <a:sym typeface="Arial"/>
              </a:rPr>
              <a:t>innovation and performance</a:t>
            </a:r>
            <a:r>
              <a:rPr b="0" i="0" lang="en" sz="900" u="none" cap="none" strike="noStrike">
                <a:solidFill>
                  <a:schemeClr val="accent1"/>
                </a:solidFill>
                <a:latin typeface="Arial"/>
                <a:ea typeface="Arial"/>
                <a:cs typeface="Arial"/>
                <a:sym typeface="Arial"/>
              </a:rPr>
              <a:t>.</a:t>
            </a:r>
            <a:endParaRPr b="0" i="0" sz="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t/>
            </a:r>
            <a:endParaRPr b="0" i="0" sz="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1"/>
                </a:solidFill>
                <a:latin typeface="Arial"/>
                <a:ea typeface="Arial"/>
                <a:cs typeface="Arial"/>
                <a:sym typeface="Arial"/>
              </a:rPr>
              <a:t>Equity means giving people and groups </a:t>
            </a:r>
            <a:r>
              <a:rPr b="1" i="0" lang="en" sz="900" u="none" cap="none" strike="noStrike">
                <a:solidFill>
                  <a:schemeClr val="accent1"/>
                </a:solidFill>
                <a:latin typeface="Arial"/>
                <a:ea typeface="Arial"/>
                <a:cs typeface="Arial"/>
                <a:sym typeface="Arial"/>
              </a:rPr>
              <a:t>fair access</a:t>
            </a:r>
            <a:r>
              <a:rPr b="0" i="0" lang="en" sz="900" u="none" cap="none" strike="noStrike">
                <a:solidFill>
                  <a:schemeClr val="accent1"/>
                </a:solidFill>
                <a:latin typeface="Arial"/>
                <a:ea typeface="Arial"/>
                <a:cs typeface="Arial"/>
                <a:sym typeface="Arial"/>
              </a:rPr>
              <a:t> to opportunities, </a:t>
            </a:r>
            <a:r>
              <a:rPr b="1" i="0" lang="en" sz="900" u="none" cap="none" strike="noStrike">
                <a:solidFill>
                  <a:schemeClr val="accent1"/>
                </a:solidFill>
                <a:latin typeface="Arial"/>
                <a:ea typeface="Arial"/>
                <a:cs typeface="Arial"/>
                <a:sym typeface="Arial"/>
              </a:rPr>
              <a:t>with consideration for their unique differences</a:t>
            </a:r>
            <a:r>
              <a:rPr b="0" i="0" lang="en" sz="900" u="none" cap="none" strike="noStrike">
                <a:solidFill>
                  <a:schemeClr val="accent1"/>
                </a:solidFill>
                <a:latin typeface="Arial"/>
                <a:ea typeface="Arial"/>
                <a:cs typeface="Arial"/>
                <a:sym typeface="Arial"/>
              </a:rPr>
              <a:t>, to create equal outcomes.</a:t>
            </a:r>
            <a:endParaRPr b="0" i="0" sz="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t/>
            </a:r>
            <a:endParaRPr b="0" i="0" sz="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1"/>
                </a:solidFill>
                <a:latin typeface="Arial"/>
                <a:ea typeface="Arial"/>
                <a:cs typeface="Arial"/>
                <a:sym typeface="Arial"/>
              </a:rPr>
              <a:t>By representing the diverse patients we serve, we better understand their needs and </a:t>
            </a:r>
            <a:r>
              <a:rPr b="1" i="0" lang="en" sz="900" u="none" cap="none" strike="noStrike">
                <a:solidFill>
                  <a:schemeClr val="accent1"/>
                </a:solidFill>
                <a:latin typeface="Arial"/>
                <a:ea typeface="Arial"/>
                <a:cs typeface="Arial"/>
                <a:sym typeface="Arial"/>
              </a:rPr>
              <a:t>improve health outcomes</a:t>
            </a:r>
            <a:r>
              <a:rPr b="0" i="0" lang="en" sz="900" u="none" cap="none" strike="noStrike">
                <a:solidFill>
                  <a:schemeClr val="accent1"/>
                </a:solidFill>
                <a:latin typeface="Arial"/>
                <a:ea typeface="Arial"/>
                <a:cs typeface="Arial"/>
                <a:sym typeface="Arial"/>
              </a:rPr>
              <a:t>.</a:t>
            </a:r>
            <a:endParaRPr b="0" i="0" sz="900" u="none" cap="none" strike="noStrike">
              <a:solidFill>
                <a:schemeClr val="accent1"/>
              </a:solidFill>
              <a:latin typeface="Arial"/>
              <a:ea typeface="Arial"/>
              <a:cs typeface="Arial"/>
              <a:sym typeface="Arial"/>
            </a:endParaRPr>
          </a:p>
        </p:txBody>
      </p:sp>
      <p:sp>
        <p:nvSpPr>
          <p:cNvPr id="285" name="Google Shape;285;p12"/>
          <p:cNvSpPr txBox="1"/>
          <p:nvPr/>
        </p:nvSpPr>
        <p:spPr>
          <a:xfrm>
            <a:off x="3353657" y="2014550"/>
            <a:ext cx="2665200" cy="27129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1"/>
                </a:solidFill>
                <a:latin typeface="Arial"/>
                <a:ea typeface="Arial"/>
                <a:cs typeface="Arial"/>
                <a:sym typeface="Arial"/>
              </a:rPr>
              <a:t>Are we “inclusive enough”? Does everyone have equitable opportunities? </a:t>
            </a:r>
            <a:r>
              <a:rPr b="1" i="0" lang="en" sz="900" u="none" cap="none" strike="noStrike">
                <a:solidFill>
                  <a:schemeClr val="accent1"/>
                </a:solidFill>
                <a:latin typeface="Arial"/>
                <a:ea typeface="Arial"/>
                <a:cs typeface="Arial"/>
                <a:sym typeface="Arial"/>
              </a:rPr>
              <a:t>Leverage data</a:t>
            </a:r>
            <a:r>
              <a:rPr b="0" i="0" lang="en" sz="900" u="none" cap="none" strike="noStrike">
                <a:solidFill>
                  <a:schemeClr val="accent1"/>
                </a:solidFill>
                <a:latin typeface="Arial"/>
                <a:ea typeface="Arial"/>
                <a:cs typeface="Arial"/>
                <a:sym typeface="Arial"/>
              </a:rPr>
              <a:t> to understand current status and to support decision making. Continuously </a:t>
            </a:r>
            <a:r>
              <a:rPr b="1" i="0" lang="en" sz="900" u="none" cap="none" strike="noStrike">
                <a:solidFill>
                  <a:schemeClr val="accent1"/>
                </a:solidFill>
                <a:latin typeface="Arial"/>
                <a:ea typeface="Arial"/>
                <a:cs typeface="Arial"/>
                <a:sym typeface="Arial"/>
              </a:rPr>
              <a:t>build capabilities </a:t>
            </a:r>
            <a:r>
              <a:rPr b="0" i="0" lang="en" sz="900" u="none" cap="none" strike="noStrike">
                <a:solidFill>
                  <a:schemeClr val="accent1"/>
                </a:solidFill>
                <a:latin typeface="Arial"/>
                <a:ea typeface="Arial"/>
                <a:cs typeface="Arial"/>
                <a:sym typeface="Arial"/>
              </a:rPr>
              <a:t>.</a:t>
            </a:r>
            <a:r>
              <a:rPr b="1" i="0" lang="en" sz="900" u="none" cap="none" strike="noStrike">
                <a:solidFill>
                  <a:schemeClr val="accent1"/>
                </a:solidFill>
                <a:latin typeface="Arial"/>
                <a:ea typeface="Arial"/>
                <a:cs typeface="Arial"/>
                <a:sym typeface="Arial"/>
              </a:rPr>
              <a:t>Expand networks</a:t>
            </a:r>
            <a:r>
              <a:rPr b="0" i="0" lang="en" sz="900" u="none" cap="none" strike="noStrike">
                <a:solidFill>
                  <a:schemeClr val="accent1"/>
                </a:solidFill>
                <a:latin typeface="Arial"/>
                <a:ea typeface="Arial"/>
                <a:cs typeface="Arial"/>
                <a:sym typeface="Arial"/>
              </a:rPr>
              <a:t> to include those different than ourselves. </a:t>
            </a:r>
            <a:endParaRPr b="0" i="0" sz="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t/>
            </a:r>
            <a:endParaRPr b="0" i="0" sz="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1"/>
                </a:solidFill>
                <a:latin typeface="Arial"/>
                <a:ea typeface="Arial"/>
                <a:cs typeface="Arial"/>
                <a:sym typeface="Arial"/>
              </a:rPr>
              <a:t>DE&amp;I helps to </a:t>
            </a:r>
            <a:r>
              <a:rPr b="1" i="0" lang="en" sz="900" u="none" cap="none" strike="noStrike">
                <a:solidFill>
                  <a:schemeClr val="accent1"/>
                </a:solidFill>
                <a:latin typeface="Arial"/>
                <a:ea typeface="Arial"/>
                <a:cs typeface="Arial"/>
                <a:sym typeface="Arial"/>
              </a:rPr>
              <a:t>attract, retain, and develop</a:t>
            </a:r>
            <a:r>
              <a:rPr b="0" i="0" lang="en" sz="900" u="none" cap="none" strike="noStrike">
                <a:solidFill>
                  <a:schemeClr val="accent1"/>
                </a:solidFill>
                <a:latin typeface="Arial"/>
                <a:ea typeface="Arial"/>
                <a:cs typeface="Arial"/>
                <a:sym typeface="Arial"/>
              </a:rPr>
              <a:t> talented employees, and empowers individuals to perform at their best. </a:t>
            </a:r>
            <a:endParaRPr b="0" i="0" sz="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t/>
            </a:r>
            <a:endParaRPr b="0" i="0" sz="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1"/>
                </a:solidFill>
                <a:latin typeface="Arial"/>
                <a:ea typeface="Arial"/>
                <a:cs typeface="Arial"/>
                <a:sym typeface="Arial"/>
              </a:rPr>
              <a:t>Cast a wide net so that </a:t>
            </a:r>
            <a:r>
              <a:rPr b="1" i="0" lang="en" sz="900" u="none" cap="none" strike="noStrike">
                <a:solidFill>
                  <a:schemeClr val="accent1"/>
                </a:solidFill>
                <a:latin typeface="Arial"/>
                <a:ea typeface="Arial"/>
                <a:cs typeface="Arial"/>
                <a:sym typeface="Arial"/>
              </a:rPr>
              <a:t>all employees</a:t>
            </a:r>
            <a:r>
              <a:rPr b="0" i="0" lang="en" sz="900" u="none" cap="none" strike="noStrike">
                <a:solidFill>
                  <a:schemeClr val="accent1"/>
                </a:solidFill>
                <a:latin typeface="Arial"/>
                <a:ea typeface="Arial"/>
                <a:cs typeface="Arial"/>
                <a:sym typeface="Arial"/>
              </a:rPr>
              <a:t> have equitable opportunities. Final decisions must reflect the most qualified talent available.</a:t>
            </a:r>
            <a:endParaRPr b="0" i="0" sz="1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286" name="Google Shape;286;p12"/>
          <p:cNvSpPr txBox="1"/>
          <p:nvPr/>
        </p:nvSpPr>
        <p:spPr>
          <a:xfrm>
            <a:off x="6135864" y="2014550"/>
            <a:ext cx="2665200" cy="27129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1"/>
                </a:solidFill>
                <a:latin typeface="Arial"/>
                <a:ea typeface="Arial"/>
                <a:cs typeface="Arial"/>
                <a:sym typeface="Arial"/>
              </a:rPr>
              <a:t>At first, as we build new skills and practice inclusive behaviors, it may take a little more time. Soon, these skills and behaviors will be a normal and embedded part of our culture.  </a:t>
            </a:r>
            <a:endParaRPr b="0" i="0" sz="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t/>
            </a:r>
            <a:endParaRPr b="0" i="0" sz="9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900" u="none" cap="none" strike="noStrike">
                <a:solidFill>
                  <a:schemeClr val="accent1"/>
                </a:solidFill>
                <a:latin typeface="Arial"/>
                <a:ea typeface="Arial"/>
                <a:cs typeface="Arial"/>
                <a:sym typeface="Arial"/>
              </a:rPr>
              <a:t>When embedded into our culture, DE&amp;I becomes a part of how we do things, not something on top. </a:t>
            </a:r>
            <a:r>
              <a:rPr b="1" i="0" lang="en" sz="900" u="none" cap="none" strike="noStrike">
                <a:solidFill>
                  <a:schemeClr val="accent1"/>
                </a:solidFill>
                <a:latin typeface="Arial"/>
                <a:ea typeface="Arial"/>
                <a:cs typeface="Arial"/>
                <a:sym typeface="Arial"/>
              </a:rPr>
              <a:t>The benefits far outweigh the investment of time.</a:t>
            </a:r>
            <a:r>
              <a:rPr b="0" i="0" lang="en" sz="900" u="none" cap="none" strike="noStrike">
                <a:solidFill>
                  <a:schemeClr val="accent1"/>
                </a:solidFill>
                <a:latin typeface="Arial"/>
                <a:ea typeface="Arial"/>
                <a:cs typeface="Arial"/>
                <a:sym typeface="Arial"/>
              </a:rPr>
              <a:t> Patients are waiting.</a:t>
            </a:r>
            <a:endParaRPr b="0" i="0" sz="1000" u="none" cap="none" strike="noStrike">
              <a:solidFill>
                <a:schemeClr val="accent1"/>
              </a:solidFill>
              <a:latin typeface="Arial"/>
              <a:ea typeface="Arial"/>
              <a:cs typeface="Arial"/>
              <a:sym typeface="Arial"/>
            </a:endParaRPr>
          </a:p>
        </p:txBody>
      </p:sp>
      <p:sp>
        <p:nvSpPr>
          <p:cNvPr id="287" name="Google Shape;287;p12"/>
          <p:cNvSpPr txBox="1"/>
          <p:nvPr/>
        </p:nvSpPr>
        <p:spPr>
          <a:xfrm>
            <a:off x="715722" y="20650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Arial"/>
                <a:ea typeface="Arial"/>
                <a:cs typeface="Arial"/>
                <a:sym typeface="Arial"/>
              </a:rPr>
              <a:t>Why DE&amp;I?</a:t>
            </a:r>
            <a:endParaRPr b="0" i="0" sz="1200" u="none" cap="none" strike="noStrike">
              <a:solidFill>
                <a:schemeClr val="accent1"/>
              </a:solidFill>
              <a:latin typeface="Arial"/>
              <a:ea typeface="Arial"/>
              <a:cs typeface="Arial"/>
              <a:sym typeface="Arial"/>
            </a:endParaRPr>
          </a:p>
        </p:txBody>
      </p:sp>
      <p:sp>
        <p:nvSpPr>
          <p:cNvPr id="288" name="Google Shape;288;p12"/>
          <p:cNvSpPr txBox="1"/>
          <p:nvPr/>
        </p:nvSpPr>
        <p:spPr>
          <a:xfrm>
            <a:off x="3497839" y="20650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Arial"/>
                <a:ea typeface="Arial"/>
                <a:cs typeface="Arial"/>
                <a:sym typeface="Arial"/>
              </a:rPr>
              <a:t>Diverse enough?</a:t>
            </a:r>
            <a:endParaRPr b="0" i="0" sz="1200" u="none" cap="none" strike="noStrike">
              <a:solidFill>
                <a:schemeClr val="accent1"/>
              </a:solidFill>
              <a:latin typeface="Arial"/>
              <a:ea typeface="Arial"/>
              <a:cs typeface="Arial"/>
              <a:sym typeface="Arial"/>
            </a:endParaRPr>
          </a:p>
        </p:txBody>
      </p:sp>
      <p:sp>
        <p:nvSpPr>
          <p:cNvPr id="289" name="Google Shape;289;p12"/>
          <p:cNvSpPr txBox="1"/>
          <p:nvPr/>
        </p:nvSpPr>
        <p:spPr>
          <a:xfrm>
            <a:off x="6280006" y="20650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Arial"/>
                <a:ea typeface="Arial"/>
                <a:cs typeface="Arial"/>
                <a:sym typeface="Arial"/>
              </a:rPr>
              <a:t>No time</a:t>
            </a:r>
            <a:endParaRPr b="0" i="0" sz="1200" u="none" cap="none" strike="noStrike">
              <a:solidFill>
                <a:schemeClr val="accent1"/>
              </a:solidFill>
              <a:latin typeface="Arial"/>
              <a:ea typeface="Arial"/>
              <a:cs typeface="Arial"/>
              <a:sym typeface="Arial"/>
            </a:endParaRPr>
          </a:p>
        </p:txBody>
      </p:sp>
      <p:sp>
        <p:nvSpPr>
          <p:cNvPr id="290" name="Google Shape;290;p12"/>
          <p:cNvSpPr/>
          <p:nvPr/>
        </p:nvSpPr>
        <p:spPr>
          <a:xfrm>
            <a:off x="571500" y="884"/>
            <a:ext cx="26652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Moments that Matter: Dialogue with Leaders</a:t>
            </a:r>
            <a:endParaRPr b="0" i="0" sz="900" u="none" cap="none" strike="noStrike">
              <a:solidFill>
                <a:schemeClr val="lt1"/>
              </a:solidFill>
              <a:latin typeface="Arial"/>
              <a:ea typeface="Arial"/>
              <a:cs typeface="Arial"/>
              <a:sym typeface="Arial"/>
            </a:endParaRPr>
          </a:p>
        </p:txBody>
      </p:sp>
      <p:pic>
        <p:nvPicPr>
          <p:cNvPr id="291" name="Google Shape;291;p12"/>
          <p:cNvPicPr preferRelativeResize="0"/>
          <p:nvPr/>
        </p:nvPicPr>
        <p:blipFill rotWithShape="1">
          <a:blip r:embed="rId3">
            <a:alphaModFix/>
          </a:blip>
          <a:srcRect b="0" l="0" r="0" t="0"/>
          <a:stretch/>
        </p:blipFill>
        <p:spPr>
          <a:xfrm>
            <a:off x="661928" y="1335612"/>
            <a:ext cx="475350" cy="475350"/>
          </a:xfrm>
          <a:prstGeom prst="rect">
            <a:avLst/>
          </a:prstGeom>
          <a:noFill/>
          <a:ln>
            <a:noFill/>
          </a:ln>
        </p:spPr>
      </p:pic>
      <p:sp>
        <p:nvSpPr>
          <p:cNvPr id="292" name="Google Shape;292;p12">
            <a:hlinkClick action="ppaction://hlinksldjump" r:id="rId4"/>
          </p:cNvPr>
          <p:cNvSpPr/>
          <p:nvPr/>
        </p:nvSpPr>
        <p:spPr>
          <a:xfrm>
            <a:off x="7621075" y="4788700"/>
            <a:ext cx="1530000" cy="306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Back to theme overview</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3"/>
          <p:cNvSpPr txBox="1"/>
          <p:nvPr>
            <p:ph type="title"/>
          </p:nvPr>
        </p:nvSpPr>
        <p:spPr>
          <a:xfrm>
            <a:off x="571450" y="432675"/>
            <a:ext cx="7431600" cy="5727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Font typeface="Arial"/>
              <a:buNone/>
            </a:pPr>
            <a:r>
              <a:rPr lang="en"/>
              <a:t>Why DE&amp;I</a:t>
            </a:r>
            <a:endParaRPr/>
          </a:p>
        </p:txBody>
      </p:sp>
      <p:sp>
        <p:nvSpPr>
          <p:cNvPr id="298" name="Google Shape;298;p13"/>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sz="1500"/>
              <a:t>Doing now what patients need next by embracing DE&amp;I to improve patient outcomes</a:t>
            </a:r>
            <a:endParaRPr sz="1500"/>
          </a:p>
        </p:txBody>
      </p:sp>
      <p:sp>
        <p:nvSpPr>
          <p:cNvPr id="299" name="Google Shape;299;p13"/>
          <p:cNvSpPr txBox="1"/>
          <p:nvPr/>
        </p:nvSpPr>
        <p:spPr>
          <a:xfrm>
            <a:off x="566928" y="2011680"/>
            <a:ext cx="2665200" cy="27129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000"/>
              <a:buFont typeface="Arial"/>
              <a:buNone/>
            </a:pPr>
            <a:r>
              <a:rPr b="0" i="0" lang="en" sz="1000" u="none" cap="none" strike="noStrike">
                <a:solidFill>
                  <a:schemeClr val="accent1"/>
                </a:solidFill>
                <a:latin typeface="Arial"/>
                <a:ea typeface="Arial"/>
                <a:cs typeface="Arial"/>
                <a:sym typeface="Arial"/>
              </a:rPr>
              <a:t>Based on research, creating an inclusive culture and environment has a two fold effect: </a:t>
            </a:r>
            <a:endParaRPr b="0" i="0" sz="1000" u="none" cap="none" strike="noStrike">
              <a:solidFill>
                <a:schemeClr val="accent1"/>
              </a:solidFill>
              <a:latin typeface="Arial"/>
              <a:ea typeface="Arial"/>
              <a:cs typeface="Arial"/>
              <a:sym typeface="Arial"/>
            </a:endParaRPr>
          </a:p>
          <a:p>
            <a:pPr indent="-177800" lvl="0" marL="228600" marR="0" rtl="0" algn="l">
              <a:lnSpc>
                <a:spcPct val="100000"/>
              </a:lnSpc>
              <a:spcBef>
                <a:spcPts val="600"/>
              </a:spcBef>
              <a:spcAft>
                <a:spcPts val="0"/>
              </a:spcAft>
              <a:buClr>
                <a:schemeClr val="accent1"/>
              </a:buClr>
              <a:buSzPts val="1000"/>
              <a:buFont typeface="Arial"/>
              <a:buChar char="●"/>
            </a:pPr>
            <a:r>
              <a:rPr b="0" i="0" lang="en" sz="1000" u="none" cap="none" strike="noStrike">
                <a:solidFill>
                  <a:schemeClr val="accent1"/>
                </a:solidFill>
                <a:latin typeface="Arial"/>
                <a:ea typeface="Arial"/>
                <a:cs typeface="Arial"/>
                <a:sym typeface="Arial"/>
              </a:rPr>
              <a:t>Positively influences employee engagement, wellbeing, motivation and resilience </a:t>
            </a:r>
            <a:endParaRPr b="0" i="0" sz="1000" u="none" cap="none" strike="noStrike">
              <a:solidFill>
                <a:schemeClr val="accent1"/>
              </a:solidFill>
              <a:latin typeface="Arial"/>
              <a:ea typeface="Arial"/>
              <a:cs typeface="Arial"/>
              <a:sym typeface="Arial"/>
            </a:endParaRPr>
          </a:p>
          <a:p>
            <a:pPr indent="-177800" lvl="0" marL="228600" marR="0" rtl="0" algn="l">
              <a:lnSpc>
                <a:spcPct val="100000"/>
              </a:lnSpc>
              <a:spcBef>
                <a:spcPts val="600"/>
              </a:spcBef>
              <a:spcAft>
                <a:spcPts val="0"/>
              </a:spcAft>
              <a:buClr>
                <a:schemeClr val="accent1"/>
              </a:buClr>
              <a:buSzPts val="1000"/>
              <a:buFont typeface="Arial"/>
              <a:buChar char="●"/>
            </a:pPr>
            <a:r>
              <a:rPr b="0" i="0" lang="en" sz="1000" u="none" cap="none" strike="noStrike">
                <a:solidFill>
                  <a:schemeClr val="accent1"/>
                </a:solidFill>
                <a:latin typeface="Arial"/>
                <a:ea typeface="Arial"/>
                <a:cs typeface="Arial"/>
                <a:sym typeface="Arial"/>
              </a:rPr>
              <a:t>Drives business results through increased innovation and improved performance</a:t>
            </a:r>
            <a:endParaRPr b="0" i="0" sz="1000" u="none" cap="none" strike="noStrike">
              <a:solidFill>
                <a:schemeClr val="accent1"/>
              </a:solidFill>
              <a:latin typeface="Arial"/>
              <a:ea typeface="Arial"/>
              <a:cs typeface="Arial"/>
              <a:sym typeface="Arial"/>
            </a:endParaRPr>
          </a:p>
          <a:p>
            <a:pPr indent="0" lvl="0" marL="0" marR="0" rtl="0" algn="l">
              <a:lnSpc>
                <a:spcPct val="100000"/>
              </a:lnSpc>
              <a:spcBef>
                <a:spcPts val="60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300" name="Google Shape;300;p13"/>
          <p:cNvSpPr txBox="1"/>
          <p:nvPr/>
        </p:nvSpPr>
        <p:spPr>
          <a:xfrm>
            <a:off x="3353657" y="2014550"/>
            <a:ext cx="2665200" cy="27129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000"/>
              <a:buFont typeface="Arial"/>
              <a:buNone/>
            </a:pPr>
            <a:r>
              <a:rPr b="1" i="0" lang="en" sz="1000" u="none" cap="none" strike="noStrike">
                <a:solidFill>
                  <a:schemeClr val="accent1"/>
                </a:solidFill>
                <a:latin typeface="Arial"/>
                <a:ea typeface="Arial"/>
                <a:cs typeface="Arial"/>
                <a:sym typeface="Arial"/>
              </a:rPr>
              <a:t>50% </a:t>
            </a:r>
            <a:r>
              <a:rPr b="0" i="0" lang="en" sz="1000" u="none" cap="none" strike="noStrike">
                <a:solidFill>
                  <a:schemeClr val="accent1"/>
                </a:solidFill>
                <a:latin typeface="Arial"/>
                <a:ea typeface="Arial"/>
                <a:cs typeface="Arial"/>
                <a:sym typeface="Arial"/>
              </a:rPr>
              <a:t>lower turnover risk</a:t>
            </a:r>
            <a:r>
              <a:rPr b="0" baseline="30000" i="0" lang="en" sz="1000" u="none" cap="none" strike="noStrike">
                <a:solidFill>
                  <a:schemeClr val="accent1"/>
                </a:solidFill>
                <a:latin typeface="Arial"/>
                <a:ea typeface="Arial"/>
                <a:cs typeface="Arial"/>
                <a:sym typeface="Arial"/>
              </a:rPr>
              <a:t>1</a:t>
            </a:r>
            <a:endParaRPr b="0" baseline="30000" i="0" sz="1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rPr b="1" i="0" lang="en" sz="1000" u="none" cap="none" strike="noStrike">
                <a:solidFill>
                  <a:schemeClr val="accent1"/>
                </a:solidFill>
                <a:latin typeface="Arial"/>
                <a:ea typeface="Arial"/>
                <a:cs typeface="Arial"/>
                <a:sym typeface="Arial"/>
              </a:rPr>
              <a:t>56% </a:t>
            </a:r>
            <a:r>
              <a:rPr b="0" i="0" lang="en" sz="1000" u="none" cap="none" strike="noStrike">
                <a:solidFill>
                  <a:schemeClr val="accent1"/>
                </a:solidFill>
                <a:latin typeface="Arial"/>
                <a:ea typeface="Arial"/>
                <a:cs typeface="Arial"/>
                <a:sym typeface="Arial"/>
              </a:rPr>
              <a:t>increase in job satisfaction</a:t>
            </a:r>
            <a:r>
              <a:rPr b="0" baseline="30000" i="0" lang="en" sz="1000" u="none" cap="none" strike="noStrike">
                <a:solidFill>
                  <a:schemeClr val="accent1"/>
                </a:solidFill>
                <a:latin typeface="Arial"/>
                <a:ea typeface="Arial"/>
                <a:cs typeface="Arial"/>
                <a:sym typeface="Arial"/>
              </a:rPr>
              <a:t>1</a:t>
            </a:r>
            <a:endParaRPr b="0" baseline="30000" i="0" sz="1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rPr b="1" i="0" lang="en" sz="1000" u="none" cap="none" strike="noStrike">
                <a:solidFill>
                  <a:schemeClr val="accent1"/>
                </a:solidFill>
                <a:latin typeface="Arial"/>
                <a:ea typeface="Arial"/>
                <a:cs typeface="Arial"/>
                <a:sym typeface="Arial"/>
              </a:rPr>
              <a:t>75%</a:t>
            </a:r>
            <a:r>
              <a:rPr b="0" i="0" lang="en" sz="1000" u="none" cap="none" strike="noStrike">
                <a:solidFill>
                  <a:schemeClr val="accent1"/>
                </a:solidFill>
                <a:latin typeface="Arial"/>
                <a:ea typeface="Arial"/>
                <a:cs typeface="Arial"/>
                <a:sym typeface="Arial"/>
              </a:rPr>
              <a:t> reduction in sick leave</a:t>
            </a:r>
            <a:r>
              <a:rPr b="0" baseline="30000" i="0" lang="en" sz="1000" u="none" cap="none" strike="noStrike">
                <a:solidFill>
                  <a:schemeClr val="accent1"/>
                </a:solidFill>
                <a:latin typeface="Arial"/>
                <a:ea typeface="Arial"/>
                <a:cs typeface="Arial"/>
                <a:sym typeface="Arial"/>
              </a:rPr>
              <a:t>1</a:t>
            </a:r>
            <a:endParaRPr b="0" baseline="30000" i="0" sz="1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rPr b="1" i="0" lang="en" sz="1000" u="none" cap="none" strike="noStrike">
                <a:solidFill>
                  <a:schemeClr val="accent1"/>
                </a:solidFill>
                <a:latin typeface="Arial"/>
                <a:ea typeface="Arial"/>
                <a:cs typeface="Arial"/>
                <a:sym typeface="Arial"/>
              </a:rPr>
              <a:t>17% </a:t>
            </a:r>
            <a:r>
              <a:rPr b="0" i="0" lang="en" sz="1000" u="none" cap="none" strike="noStrike">
                <a:solidFill>
                  <a:schemeClr val="accent1"/>
                </a:solidFill>
                <a:latin typeface="Arial"/>
                <a:ea typeface="Arial"/>
                <a:cs typeface="Arial"/>
                <a:sym typeface="Arial"/>
              </a:rPr>
              <a:t>increase in team performance</a:t>
            </a:r>
            <a:r>
              <a:rPr b="0" baseline="30000" i="0" lang="en" sz="1000" u="none" cap="none" strike="noStrike">
                <a:solidFill>
                  <a:schemeClr val="accent1"/>
                </a:solidFill>
                <a:latin typeface="Arial"/>
                <a:ea typeface="Arial"/>
                <a:cs typeface="Arial"/>
                <a:sym typeface="Arial"/>
              </a:rPr>
              <a:t>2</a:t>
            </a:r>
            <a:endParaRPr b="0" baseline="30000" i="0" sz="1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rPr b="1" i="0" lang="en" sz="1000" u="none" cap="none" strike="noStrike">
                <a:solidFill>
                  <a:schemeClr val="accent1"/>
                </a:solidFill>
                <a:latin typeface="Arial"/>
                <a:ea typeface="Arial"/>
                <a:cs typeface="Arial"/>
                <a:sym typeface="Arial"/>
              </a:rPr>
              <a:t>20% </a:t>
            </a:r>
            <a:r>
              <a:rPr b="0" i="0" lang="en" sz="1000" u="none" cap="none" strike="noStrike">
                <a:solidFill>
                  <a:schemeClr val="accent1"/>
                </a:solidFill>
                <a:latin typeface="Arial"/>
                <a:ea typeface="Arial"/>
                <a:cs typeface="Arial"/>
                <a:sym typeface="Arial"/>
              </a:rPr>
              <a:t>increase in decision-making quality</a:t>
            </a:r>
            <a:r>
              <a:rPr b="0" baseline="30000" i="0" lang="en" sz="1000" u="none" cap="none" strike="noStrike">
                <a:solidFill>
                  <a:schemeClr val="accent1"/>
                </a:solidFill>
                <a:latin typeface="Arial"/>
                <a:ea typeface="Arial"/>
                <a:cs typeface="Arial"/>
                <a:sym typeface="Arial"/>
              </a:rPr>
              <a:t>2</a:t>
            </a:r>
            <a:endParaRPr b="0" baseline="30000" i="0" sz="1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rPr b="1" i="0" lang="en" sz="1000" u="none" cap="none" strike="noStrike">
                <a:solidFill>
                  <a:schemeClr val="accent1"/>
                </a:solidFill>
                <a:latin typeface="Arial"/>
                <a:ea typeface="Arial"/>
                <a:cs typeface="Arial"/>
                <a:sym typeface="Arial"/>
              </a:rPr>
              <a:t>29%</a:t>
            </a:r>
            <a:r>
              <a:rPr b="0" i="0" lang="en" sz="1000" u="none" cap="none" strike="noStrike">
                <a:solidFill>
                  <a:schemeClr val="accent1"/>
                </a:solidFill>
                <a:latin typeface="Arial"/>
                <a:ea typeface="Arial"/>
                <a:cs typeface="Arial"/>
                <a:sym typeface="Arial"/>
              </a:rPr>
              <a:t> increase in team collaboration</a:t>
            </a:r>
            <a:r>
              <a:rPr b="0" baseline="30000" i="0" lang="en" sz="1000" u="none" cap="none" strike="noStrike">
                <a:solidFill>
                  <a:schemeClr val="accent1"/>
                </a:solidFill>
                <a:latin typeface="Arial"/>
                <a:ea typeface="Arial"/>
                <a:cs typeface="Arial"/>
                <a:sym typeface="Arial"/>
              </a:rPr>
              <a:t>2</a:t>
            </a:r>
            <a:endParaRPr b="0" baseline="30000" i="0" sz="1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rPr b="1" i="0" lang="en" sz="1000" u="none" cap="none" strike="noStrike">
                <a:solidFill>
                  <a:schemeClr val="accent1"/>
                </a:solidFill>
                <a:latin typeface="Arial"/>
                <a:ea typeface="Arial"/>
                <a:cs typeface="Arial"/>
                <a:sym typeface="Arial"/>
              </a:rPr>
              <a:t>30% </a:t>
            </a:r>
            <a:r>
              <a:rPr b="0" i="0" lang="en" sz="1000" u="none" cap="none" strike="noStrike">
                <a:solidFill>
                  <a:schemeClr val="accent1"/>
                </a:solidFill>
                <a:latin typeface="Arial"/>
                <a:ea typeface="Arial"/>
                <a:cs typeface="Arial"/>
                <a:sym typeface="Arial"/>
              </a:rPr>
              <a:t>increase in spotting risk</a:t>
            </a:r>
            <a:r>
              <a:rPr b="0" baseline="30000" i="0" lang="en" sz="1000" u="none" cap="none" strike="noStrike">
                <a:solidFill>
                  <a:schemeClr val="accent1"/>
                </a:solidFill>
                <a:latin typeface="Arial"/>
                <a:ea typeface="Arial"/>
                <a:cs typeface="Arial"/>
                <a:sym typeface="Arial"/>
              </a:rPr>
              <a:t>2</a:t>
            </a:r>
            <a:endParaRPr b="0" baseline="30000" i="0" sz="1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rPr b="1" i="0" lang="en" sz="1000" u="none" cap="none" strike="noStrike">
                <a:solidFill>
                  <a:schemeClr val="accent1"/>
                </a:solidFill>
                <a:latin typeface="Arial"/>
                <a:ea typeface="Arial"/>
                <a:cs typeface="Arial"/>
                <a:sym typeface="Arial"/>
              </a:rPr>
              <a:t>2x</a:t>
            </a:r>
            <a:r>
              <a:rPr b="0" i="0" lang="en" sz="1000" u="none" cap="none" strike="noStrike">
                <a:solidFill>
                  <a:schemeClr val="accent1"/>
                </a:solidFill>
                <a:latin typeface="Arial"/>
                <a:ea typeface="Arial"/>
                <a:cs typeface="Arial"/>
                <a:sym typeface="Arial"/>
              </a:rPr>
              <a:t> more likely to meet or exceed financial targets</a:t>
            </a:r>
            <a:r>
              <a:rPr b="0" baseline="30000" i="0" lang="en" sz="1000" u="none" cap="none" strike="noStrike">
                <a:solidFill>
                  <a:schemeClr val="accent1"/>
                </a:solidFill>
                <a:latin typeface="Arial"/>
                <a:ea typeface="Arial"/>
                <a:cs typeface="Arial"/>
                <a:sym typeface="Arial"/>
              </a:rPr>
              <a:t>2</a:t>
            </a:r>
            <a:endParaRPr b="0" baseline="30000" i="0" sz="10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01" name="Google Shape;301;p13"/>
          <p:cNvSpPr txBox="1"/>
          <p:nvPr/>
        </p:nvSpPr>
        <p:spPr>
          <a:xfrm>
            <a:off x="6135864" y="2014550"/>
            <a:ext cx="2665200" cy="27129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chemeClr val="accent1"/>
                </a:solidFill>
                <a:latin typeface="Arial"/>
                <a:ea typeface="Arial"/>
                <a:cs typeface="Arial"/>
                <a:sym typeface="Arial"/>
              </a:rPr>
              <a:t>8% </a:t>
            </a:r>
            <a:r>
              <a:rPr b="0" i="0" lang="en" sz="1000" u="none" cap="none" strike="noStrike">
                <a:solidFill>
                  <a:schemeClr val="accent1"/>
                </a:solidFill>
                <a:latin typeface="Arial"/>
                <a:ea typeface="Arial"/>
                <a:cs typeface="Arial"/>
                <a:sym typeface="Arial"/>
              </a:rPr>
              <a:t>of the global population comprise more than </a:t>
            </a:r>
            <a:r>
              <a:rPr b="1" i="0" lang="en" sz="1000" u="none" cap="none" strike="noStrike">
                <a:solidFill>
                  <a:schemeClr val="accent1"/>
                </a:solidFill>
                <a:latin typeface="Arial"/>
                <a:ea typeface="Arial"/>
                <a:cs typeface="Arial"/>
                <a:sym typeface="Arial"/>
              </a:rPr>
              <a:t>80%</a:t>
            </a:r>
            <a:r>
              <a:rPr b="0" i="0" lang="en" sz="1000" u="none" cap="none" strike="noStrike">
                <a:solidFill>
                  <a:schemeClr val="accent1"/>
                </a:solidFill>
                <a:latin typeface="Arial"/>
                <a:ea typeface="Arial"/>
                <a:cs typeface="Arial"/>
                <a:sym typeface="Arial"/>
              </a:rPr>
              <a:t> of clinical research participants.</a:t>
            </a:r>
            <a:endParaRPr b="0" i="0" sz="1000" u="none" cap="none" strike="noStrike">
              <a:solidFill>
                <a:schemeClr val="accent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00"/>
              <a:buFont typeface="Arial"/>
              <a:buNone/>
            </a:pPr>
            <a:r>
              <a:rPr b="0" i="0" lang="en" sz="1000" u="none" cap="none" strike="noStrike">
                <a:solidFill>
                  <a:schemeClr val="accent1"/>
                </a:solidFill>
                <a:latin typeface="Arial"/>
                <a:ea typeface="Arial"/>
                <a:cs typeface="Arial"/>
                <a:sym typeface="Arial"/>
              </a:rPr>
              <a:t>Less than </a:t>
            </a:r>
            <a:r>
              <a:rPr b="1" i="0" lang="en" sz="1000" u="none" cap="none" strike="noStrike">
                <a:solidFill>
                  <a:schemeClr val="accent1"/>
                </a:solidFill>
                <a:latin typeface="Arial"/>
                <a:ea typeface="Arial"/>
                <a:cs typeface="Arial"/>
                <a:sym typeface="Arial"/>
              </a:rPr>
              <a:t>2%</a:t>
            </a:r>
            <a:r>
              <a:rPr b="0" i="0" lang="en" sz="1000" u="none" cap="none" strike="noStrike">
                <a:solidFill>
                  <a:schemeClr val="accent1"/>
                </a:solidFill>
                <a:latin typeface="Arial"/>
                <a:ea typeface="Arial"/>
                <a:cs typeface="Arial"/>
                <a:sym typeface="Arial"/>
              </a:rPr>
              <a:t> of human genome data comes from people of African descent.</a:t>
            </a:r>
            <a:endParaRPr b="0" i="0" sz="1000" u="none" cap="none" strike="noStrike">
              <a:solidFill>
                <a:schemeClr val="accent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00"/>
              <a:buFont typeface="Arial"/>
              <a:buNone/>
            </a:pPr>
            <a:r>
              <a:rPr b="0" i="0" lang="en" sz="1000" u="none" cap="none" strike="noStrike">
                <a:solidFill>
                  <a:schemeClr val="accent1"/>
                </a:solidFill>
                <a:latin typeface="Arial"/>
                <a:ea typeface="Arial"/>
                <a:cs typeface="Arial"/>
                <a:sym typeface="Arial"/>
              </a:rPr>
              <a:t>Lung cancer incidence has </a:t>
            </a:r>
            <a:r>
              <a:rPr b="1" i="0" lang="en" sz="1000" u="none" cap="none" strike="noStrike">
                <a:solidFill>
                  <a:schemeClr val="accent1"/>
                </a:solidFill>
                <a:latin typeface="Arial"/>
                <a:ea typeface="Arial"/>
                <a:cs typeface="Arial"/>
                <a:sym typeface="Arial"/>
              </a:rPr>
              <a:t>risen 84% in women</a:t>
            </a:r>
            <a:r>
              <a:rPr b="0" i="0" lang="en" sz="1000" u="none" cap="none" strike="noStrike">
                <a:solidFill>
                  <a:schemeClr val="accent1"/>
                </a:solidFill>
                <a:latin typeface="Arial"/>
                <a:ea typeface="Arial"/>
                <a:cs typeface="Arial"/>
                <a:sym typeface="Arial"/>
              </a:rPr>
              <a:t> but </a:t>
            </a:r>
            <a:r>
              <a:rPr b="1" i="0" lang="en" sz="1000" u="none" cap="none" strike="noStrike">
                <a:solidFill>
                  <a:schemeClr val="accent1"/>
                </a:solidFill>
                <a:latin typeface="Arial"/>
                <a:ea typeface="Arial"/>
                <a:cs typeface="Arial"/>
                <a:sym typeface="Arial"/>
              </a:rPr>
              <a:t>dropped 36% in men </a:t>
            </a:r>
            <a:r>
              <a:rPr b="0" i="0" lang="en" sz="1000" u="none" cap="none" strike="noStrike">
                <a:solidFill>
                  <a:schemeClr val="accent1"/>
                </a:solidFill>
                <a:latin typeface="Arial"/>
                <a:ea typeface="Arial"/>
                <a:cs typeface="Arial"/>
                <a:sym typeface="Arial"/>
              </a:rPr>
              <a:t>over the last 40 years.</a:t>
            </a:r>
            <a:endParaRPr b="0" i="0" sz="1000" u="none" cap="none" strike="noStrike">
              <a:solidFill>
                <a:schemeClr val="accent1"/>
              </a:solidFill>
              <a:latin typeface="Arial"/>
              <a:ea typeface="Arial"/>
              <a:cs typeface="Arial"/>
              <a:sym typeface="Arial"/>
            </a:endParaRPr>
          </a:p>
          <a:p>
            <a:pPr indent="0" lvl="0" marL="0" marR="0" rtl="0" algn="l">
              <a:lnSpc>
                <a:spcPct val="100000"/>
              </a:lnSpc>
              <a:spcBef>
                <a:spcPts val="600"/>
              </a:spcBef>
              <a:spcAft>
                <a:spcPts val="600"/>
              </a:spcAft>
              <a:buClr>
                <a:srgbClr val="000000"/>
              </a:buClr>
              <a:buSzPts val="1000"/>
              <a:buFont typeface="Arial"/>
              <a:buNone/>
            </a:pPr>
            <a:r>
              <a:rPr b="0" i="0" lang="en" sz="1000" u="none" cap="none" strike="noStrike">
                <a:solidFill>
                  <a:schemeClr val="accent1"/>
                </a:solidFill>
                <a:latin typeface="Arial"/>
                <a:ea typeface="Arial"/>
                <a:cs typeface="Arial"/>
                <a:sym typeface="Arial"/>
              </a:rPr>
              <a:t>Almost </a:t>
            </a:r>
            <a:r>
              <a:rPr b="1" i="0" lang="en" sz="1000" u="none" cap="none" strike="noStrike">
                <a:solidFill>
                  <a:schemeClr val="accent1"/>
                </a:solidFill>
                <a:latin typeface="Arial"/>
                <a:ea typeface="Arial"/>
                <a:cs typeface="Arial"/>
                <a:sym typeface="Arial"/>
              </a:rPr>
              <a:t>90% </a:t>
            </a:r>
            <a:r>
              <a:rPr b="0" i="0" lang="en" sz="1000" u="none" cap="none" strike="noStrike">
                <a:solidFill>
                  <a:schemeClr val="accent1"/>
                </a:solidFill>
                <a:latin typeface="Arial"/>
                <a:ea typeface="Arial"/>
                <a:cs typeface="Arial"/>
                <a:sym typeface="Arial"/>
              </a:rPr>
              <a:t>of global cervical cancer cases and deaths occur in low- and middle-income countries.</a:t>
            </a:r>
            <a:endParaRPr b="0" i="0" sz="1000" u="none" cap="none" strike="noStrike">
              <a:solidFill>
                <a:schemeClr val="accent1"/>
              </a:solidFill>
              <a:latin typeface="Arial"/>
              <a:ea typeface="Arial"/>
              <a:cs typeface="Arial"/>
              <a:sym typeface="Arial"/>
            </a:endParaRPr>
          </a:p>
        </p:txBody>
      </p:sp>
      <p:sp>
        <p:nvSpPr>
          <p:cNvPr id="302" name="Google Shape;302;p13"/>
          <p:cNvSpPr txBox="1"/>
          <p:nvPr/>
        </p:nvSpPr>
        <p:spPr>
          <a:xfrm>
            <a:off x="715722" y="2066544"/>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Arial"/>
                <a:ea typeface="Arial"/>
                <a:cs typeface="Arial"/>
                <a:sym typeface="Arial"/>
              </a:rPr>
              <a:t>Inclusion is the key</a:t>
            </a:r>
            <a:endParaRPr b="0" i="0" sz="1200" u="none" cap="none" strike="noStrike">
              <a:solidFill>
                <a:schemeClr val="accent1"/>
              </a:solidFill>
              <a:latin typeface="Arial"/>
              <a:ea typeface="Arial"/>
              <a:cs typeface="Arial"/>
              <a:sym typeface="Arial"/>
            </a:endParaRPr>
          </a:p>
        </p:txBody>
      </p:sp>
      <p:sp>
        <p:nvSpPr>
          <p:cNvPr id="303" name="Google Shape;303;p13"/>
          <p:cNvSpPr txBox="1"/>
          <p:nvPr/>
        </p:nvSpPr>
        <p:spPr>
          <a:xfrm>
            <a:off x="3497839" y="2066544"/>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Arial"/>
                <a:ea typeface="Arial"/>
                <a:cs typeface="Arial"/>
                <a:sym typeface="Arial"/>
              </a:rPr>
              <a:t>Proof points of inclusion</a:t>
            </a:r>
            <a:endParaRPr b="0" i="0" sz="1200" u="none" cap="none" strike="noStrike">
              <a:solidFill>
                <a:schemeClr val="accent1"/>
              </a:solidFill>
              <a:latin typeface="Arial"/>
              <a:ea typeface="Arial"/>
              <a:cs typeface="Arial"/>
              <a:sym typeface="Arial"/>
            </a:endParaRPr>
          </a:p>
        </p:txBody>
      </p:sp>
      <p:sp>
        <p:nvSpPr>
          <p:cNvPr id="304" name="Google Shape;304;p13"/>
          <p:cNvSpPr txBox="1"/>
          <p:nvPr/>
        </p:nvSpPr>
        <p:spPr>
          <a:xfrm>
            <a:off x="6280006" y="2066544"/>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1"/>
                </a:solidFill>
                <a:latin typeface="Arial"/>
                <a:ea typeface="Arial"/>
                <a:cs typeface="Arial"/>
                <a:sym typeface="Arial"/>
              </a:rPr>
              <a:t>Striving for health equity</a:t>
            </a:r>
            <a:endParaRPr b="0" i="0" sz="1200" u="none" cap="none" strike="noStrike">
              <a:solidFill>
                <a:schemeClr val="accent1"/>
              </a:solidFill>
              <a:latin typeface="Arial"/>
              <a:ea typeface="Arial"/>
              <a:cs typeface="Arial"/>
              <a:sym typeface="Arial"/>
            </a:endParaRPr>
          </a:p>
        </p:txBody>
      </p:sp>
      <p:sp>
        <p:nvSpPr>
          <p:cNvPr id="305" name="Google Shape;305;p13"/>
          <p:cNvSpPr/>
          <p:nvPr/>
        </p:nvSpPr>
        <p:spPr>
          <a:xfrm>
            <a:off x="571500" y="884"/>
            <a:ext cx="26652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Moments that Matter: Dialogue with Leaders</a:t>
            </a:r>
            <a:endParaRPr b="0" i="0" sz="900" u="none" cap="none" strike="noStrike">
              <a:solidFill>
                <a:schemeClr val="lt1"/>
              </a:solidFill>
              <a:latin typeface="Arial"/>
              <a:ea typeface="Arial"/>
              <a:cs typeface="Arial"/>
              <a:sym typeface="Arial"/>
            </a:endParaRPr>
          </a:p>
        </p:txBody>
      </p:sp>
      <p:sp>
        <p:nvSpPr>
          <p:cNvPr id="306" name="Google Shape;306;p13"/>
          <p:cNvSpPr txBox="1"/>
          <p:nvPr/>
        </p:nvSpPr>
        <p:spPr>
          <a:xfrm>
            <a:off x="112550" y="4637850"/>
            <a:ext cx="3705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898989"/>
                </a:solidFill>
                <a:latin typeface="Arial"/>
                <a:ea typeface="Arial"/>
                <a:cs typeface="Arial"/>
                <a:sym typeface="Arial"/>
              </a:rPr>
              <a:t>References: </a:t>
            </a:r>
            <a:br>
              <a:rPr b="0" i="0" lang="en" sz="600" u="none" cap="none" strike="noStrike">
                <a:solidFill>
                  <a:srgbClr val="898989"/>
                </a:solidFill>
                <a:latin typeface="Arial"/>
                <a:ea typeface="Arial"/>
                <a:cs typeface="Arial"/>
                <a:sym typeface="Arial"/>
              </a:rPr>
            </a:br>
            <a:r>
              <a:rPr b="0" i="0" lang="en" sz="600" u="none" cap="none" strike="noStrike">
                <a:solidFill>
                  <a:srgbClr val="898989"/>
                </a:solidFill>
                <a:latin typeface="Arial"/>
                <a:ea typeface="Arial"/>
                <a:cs typeface="Arial"/>
                <a:sym typeface="Arial"/>
              </a:rPr>
              <a:t>1. Deloitte Insights:</a:t>
            </a:r>
            <a:r>
              <a:rPr b="0" i="0" lang="en" sz="600" u="sng" cap="none" strike="noStrike">
                <a:solidFill>
                  <a:srgbClr val="898989"/>
                </a:solidFill>
                <a:latin typeface="Arial"/>
                <a:ea typeface="Arial"/>
                <a:cs typeface="Arial"/>
                <a:sym typeface="Arial"/>
              </a:rPr>
              <a:t> </a:t>
            </a:r>
            <a:r>
              <a:rPr b="0" i="0" lang="en" sz="600" u="sng" cap="none" strike="noStrike">
                <a:solidFill>
                  <a:srgbClr val="898989"/>
                </a:solidFill>
                <a:latin typeface="Arial"/>
                <a:ea typeface="Arial"/>
                <a:cs typeface="Arial"/>
                <a:sym typeface="Arial"/>
                <a:hlinkClick r:id="rId3">
                  <a:extLst>
                    <a:ext uri="{A12FA001-AC4F-418D-AE19-62706E023703}">
                      <ahyp:hlinkClr val="tx"/>
                    </a:ext>
                  </a:extLst>
                </a:hlinkClick>
              </a:rPr>
              <a:t>Belonging</a:t>
            </a:r>
            <a:r>
              <a:rPr b="0" i="0" lang="en" sz="600" u="none" cap="none" strike="noStrike">
                <a:solidFill>
                  <a:srgbClr val="898989"/>
                </a:solidFill>
                <a:latin typeface="Arial"/>
                <a:ea typeface="Arial"/>
                <a:cs typeface="Arial"/>
                <a:sym typeface="Arial"/>
              </a:rPr>
              <a:t>, 2020</a:t>
            </a:r>
            <a:endParaRPr b="0" i="0" sz="600" u="none" cap="none" strike="noStrike">
              <a:solidFill>
                <a:srgbClr val="89898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898989"/>
                </a:solidFill>
                <a:latin typeface="Arial"/>
                <a:ea typeface="Arial"/>
                <a:cs typeface="Arial"/>
                <a:sym typeface="Arial"/>
              </a:rPr>
              <a:t>2. Genentech. Chief Diversity Officer Genentech Diversity &amp; Inclusion Update, February 2020</a:t>
            </a:r>
            <a:endParaRPr b="0" i="0" sz="600" u="none" cap="none" strike="noStrike">
              <a:solidFill>
                <a:srgbClr val="89898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898989"/>
                </a:solidFill>
                <a:latin typeface="Arial"/>
                <a:ea typeface="Arial"/>
                <a:cs typeface="Arial"/>
                <a:sym typeface="Arial"/>
              </a:rPr>
              <a:t>3. BCG: </a:t>
            </a:r>
            <a:r>
              <a:rPr b="0" i="0" lang="en" sz="600" u="sng" cap="none" strike="noStrike">
                <a:solidFill>
                  <a:srgbClr val="898989"/>
                </a:solidFill>
                <a:latin typeface="Arial"/>
                <a:ea typeface="Arial"/>
                <a:cs typeface="Arial"/>
                <a:sym typeface="Arial"/>
                <a:hlinkClick r:id="rId4">
                  <a:extLst>
                    <a:ext uri="{A12FA001-AC4F-418D-AE19-62706E023703}">
                      <ahyp:hlinkClr val="tx"/>
                    </a:ext>
                  </a:extLst>
                </a:hlinkClick>
              </a:rPr>
              <a:t>How Diverse Leadership Teams Boost Innovation</a:t>
            </a:r>
            <a:r>
              <a:rPr b="0" i="0" lang="en" sz="600" u="none" cap="none" strike="noStrike">
                <a:solidFill>
                  <a:srgbClr val="898989"/>
                </a:solidFill>
                <a:latin typeface="Arial"/>
                <a:ea typeface="Arial"/>
                <a:cs typeface="Arial"/>
                <a:sym typeface="Arial"/>
              </a:rPr>
              <a:t>, 2018 </a:t>
            </a:r>
            <a:endParaRPr b="0" i="0" sz="600" u="none" cap="none" strike="noStrike">
              <a:solidFill>
                <a:srgbClr val="898989"/>
              </a:solidFill>
              <a:latin typeface="Arial"/>
              <a:ea typeface="Arial"/>
              <a:cs typeface="Arial"/>
              <a:sym typeface="Arial"/>
            </a:endParaRPr>
          </a:p>
        </p:txBody>
      </p:sp>
      <p:sp>
        <p:nvSpPr>
          <p:cNvPr id="307" name="Google Shape;307;p13"/>
          <p:cNvSpPr txBox="1"/>
          <p:nvPr/>
        </p:nvSpPr>
        <p:spPr>
          <a:xfrm>
            <a:off x="571450" y="1246325"/>
            <a:ext cx="8229600" cy="679200"/>
          </a:xfrm>
          <a:prstGeom prst="rect">
            <a:avLst/>
          </a:prstGeom>
          <a:solidFill>
            <a:schemeClr val="accent1"/>
          </a:solidFill>
          <a:ln>
            <a:noFill/>
          </a:ln>
        </p:spPr>
        <p:txBody>
          <a:bodyPr anchorCtr="0" anchor="ctr" bIns="72000" lIns="144000" spcFirstLastPara="1" rIns="180000" wrap="square" tIns="720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p:txBody>
      </p:sp>
      <p:sp>
        <p:nvSpPr>
          <p:cNvPr id="308" name="Google Shape;308;p13"/>
          <p:cNvSpPr txBox="1"/>
          <p:nvPr/>
        </p:nvSpPr>
        <p:spPr>
          <a:xfrm>
            <a:off x="1180075" y="1322525"/>
            <a:ext cx="7342800" cy="5232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600"/>
              <a:buFont typeface="Arial"/>
              <a:buNone/>
            </a:pPr>
            <a:r>
              <a:rPr b="0" i="0" lang="en" sz="1100" u="none" cap="none" strike="noStrike">
                <a:solidFill>
                  <a:schemeClr val="lt1"/>
                </a:solidFill>
                <a:latin typeface="Arial"/>
                <a:ea typeface="Arial"/>
                <a:cs typeface="Arial"/>
                <a:sym typeface="Arial"/>
              </a:rPr>
              <a:t>Having key proof points at your fingertips can be helpful in affirming why Roche is investing in DE&amp;I, </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rPr b="0" i="0" lang="en" sz="1100" u="none" cap="none" strike="noStrike">
                <a:solidFill>
                  <a:schemeClr val="lt1"/>
                </a:solidFill>
                <a:latin typeface="Arial"/>
                <a:ea typeface="Arial"/>
                <a:cs typeface="Arial"/>
                <a:sym typeface="Arial"/>
              </a:rPr>
              <a:t>because </a:t>
            </a:r>
            <a:r>
              <a:rPr b="0" i="0" lang="en" sz="1100" u="none" cap="none" strike="noStrike">
                <a:solidFill>
                  <a:schemeClr val="lt1"/>
                </a:solidFill>
                <a:uFill>
                  <a:noFill/>
                </a:uFill>
                <a:latin typeface="Arial"/>
                <a:ea typeface="Arial"/>
                <a:cs typeface="Arial"/>
                <a:sym typeface="Arial"/>
                <a:hlinkClick r:id="rId5">
                  <a:extLst>
                    <a:ext uri="{A12FA001-AC4F-418D-AE19-62706E023703}">
                      <ahyp:hlinkClr val="tx"/>
                    </a:ext>
                  </a:extLst>
                </a:hlinkClick>
              </a:rPr>
              <a:t>it works</a:t>
            </a:r>
            <a:r>
              <a:rPr b="0" i="0" lang="en" sz="1100" u="none" cap="none" strike="noStrike">
                <a:solidFill>
                  <a:schemeClr val="lt1"/>
                </a:solidFill>
                <a:latin typeface="Arial"/>
                <a:ea typeface="Arial"/>
                <a:cs typeface="Arial"/>
                <a:sym typeface="Arial"/>
              </a:rPr>
              <a:t>, for our people, for our patients</a:t>
            </a:r>
            <a:endParaRPr b="0" i="0" sz="1100" u="none" cap="none" strike="noStrike">
              <a:solidFill>
                <a:schemeClr val="lt1"/>
              </a:solidFill>
              <a:latin typeface="Arial"/>
              <a:ea typeface="Arial"/>
              <a:cs typeface="Arial"/>
              <a:sym typeface="Arial"/>
            </a:endParaRPr>
          </a:p>
        </p:txBody>
      </p:sp>
      <p:pic>
        <p:nvPicPr>
          <p:cNvPr id="309" name="Google Shape;309;p13"/>
          <p:cNvPicPr preferRelativeResize="0"/>
          <p:nvPr/>
        </p:nvPicPr>
        <p:blipFill rotWithShape="1">
          <a:blip r:embed="rId6">
            <a:alphaModFix/>
          </a:blip>
          <a:srcRect b="0" l="0" r="0" t="0"/>
          <a:stretch/>
        </p:blipFill>
        <p:spPr>
          <a:xfrm>
            <a:off x="661928" y="1335612"/>
            <a:ext cx="475350" cy="475350"/>
          </a:xfrm>
          <a:prstGeom prst="rect">
            <a:avLst/>
          </a:prstGeom>
          <a:noFill/>
          <a:ln>
            <a:noFill/>
          </a:ln>
        </p:spPr>
      </p:pic>
      <p:sp>
        <p:nvSpPr>
          <p:cNvPr id="310" name="Google Shape;310;p13">
            <a:hlinkClick action="ppaction://hlinksldjump" r:id="rId7"/>
          </p:cNvPr>
          <p:cNvSpPr/>
          <p:nvPr/>
        </p:nvSpPr>
        <p:spPr>
          <a:xfrm>
            <a:off x="7621075" y="4788700"/>
            <a:ext cx="1530000" cy="306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Back to theme overview</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4"/>
          <p:cNvSpPr txBox="1"/>
          <p:nvPr>
            <p:ph type="title"/>
          </p:nvPr>
        </p:nvSpPr>
        <p:spPr>
          <a:xfrm>
            <a:off x="571450" y="432675"/>
            <a:ext cx="7431600" cy="381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None/>
            </a:pPr>
            <a:r>
              <a:rPr lang="en"/>
              <a:t>Practice bias awareness in your conversation</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p:txBody>
      </p:sp>
      <p:sp>
        <p:nvSpPr>
          <p:cNvPr id="316" name="Google Shape;316;p14"/>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Context and the important role you play</a:t>
            </a:r>
            <a:endParaRPr/>
          </a:p>
        </p:txBody>
      </p:sp>
      <p:sp>
        <p:nvSpPr>
          <p:cNvPr id="317" name="Google Shape;317;p14"/>
          <p:cNvSpPr txBox="1"/>
          <p:nvPr/>
        </p:nvSpPr>
        <p:spPr>
          <a:xfrm>
            <a:off x="566925" y="2011675"/>
            <a:ext cx="2665200" cy="2774700"/>
          </a:xfrm>
          <a:prstGeom prst="rect">
            <a:avLst/>
          </a:prstGeom>
          <a:solidFill>
            <a:srgbClr val="F5F5F2"/>
          </a:solidFill>
          <a:ln>
            <a:noFill/>
          </a:ln>
        </p:spPr>
        <p:txBody>
          <a:bodyPr anchorCtr="0" anchor="t" bIns="72000" lIns="144000" spcFirstLastPara="1" rIns="144000" wrap="square" tIns="210300">
            <a:noAutofit/>
          </a:bodyPr>
          <a:lstStyle/>
          <a:p>
            <a:pPr indent="0" lvl="0" marL="0" marR="0" rtl="0" algn="l">
              <a:lnSpc>
                <a:spcPct val="100000"/>
              </a:lnSpc>
              <a:spcBef>
                <a:spcPts val="0"/>
              </a:spcBef>
              <a:spcAft>
                <a:spcPts val="0"/>
              </a:spcAft>
              <a:buClr>
                <a:srgbClr val="000000"/>
              </a:buClr>
              <a:buSzPts val="550"/>
              <a:buFont typeface="Arial"/>
              <a:buNone/>
            </a:pPr>
            <a:r>
              <a:t/>
            </a:r>
            <a:endParaRPr b="0" i="0" sz="5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An implicit association or attitude - about race or gender, for example - that:</a:t>
            </a:r>
            <a:endParaRPr b="0" i="0" sz="800" u="none" cap="none" strike="noStrike">
              <a:solidFill>
                <a:schemeClr val="accent1"/>
              </a:solidFill>
              <a:latin typeface="Arial"/>
              <a:ea typeface="Arial"/>
              <a:cs typeface="Arial"/>
              <a:sym typeface="Arial"/>
            </a:endParaRPr>
          </a:p>
          <a:p>
            <a:pPr indent="-165100" lvl="1" marL="228600" marR="0" rtl="0" algn="l">
              <a:lnSpc>
                <a:spcPct val="100000"/>
              </a:lnSpc>
              <a:spcBef>
                <a:spcPts val="0"/>
              </a:spcBef>
              <a:spcAft>
                <a:spcPts val="0"/>
              </a:spcAft>
              <a:buClr>
                <a:schemeClr val="accent1"/>
              </a:buClr>
              <a:buSzPts val="800"/>
              <a:buFont typeface="Arial"/>
              <a:buChar char="●"/>
            </a:pPr>
            <a:r>
              <a:rPr b="0" i="0" lang="en" sz="800" u="none" cap="none" strike="noStrike">
                <a:solidFill>
                  <a:schemeClr val="accent1"/>
                </a:solidFill>
                <a:latin typeface="Arial"/>
                <a:ea typeface="Arial"/>
                <a:cs typeface="Arial"/>
                <a:sym typeface="Arial"/>
              </a:rPr>
              <a:t>Operates beyond our control and awareness</a:t>
            </a:r>
            <a:endParaRPr b="0" i="0" sz="800" u="none" cap="none" strike="noStrike">
              <a:solidFill>
                <a:schemeClr val="accent1"/>
              </a:solidFill>
              <a:latin typeface="Arial"/>
              <a:ea typeface="Arial"/>
              <a:cs typeface="Arial"/>
              <a:sym typeface="Arial"/>
            </a:endParaRPr>
          </a:p>
          <a:p>
            <a:pPr indent="-165100" lvl="1" marL="228600" marR="0" rtl="0" algn="l">
              <a:lnSpc>
                <a:spcPct val="100000"/>
              </a:lnSpc>
              <a:spcBef>
                <a:spcPts val="0"/>
              </a:spcBef>
              <a:spcAft>
                <a:spcPts val="0"/>
              </a:spcAft>
              <a:buClr>
                <a:schemeClr val="accent1"/>
              </a:buClr>
              <a:buSzPts val="800"/>
              <a:buFont typeface="Arial"/>
              <a:buChar char="●"/>
            </a:pPr>
            <a:r>
              <a:rPr b="0" i="0" lang="en" sz="800" u="none" cap="none" strike="noStrike">
                <a:solidFill>
                  <a:schemeClr val="accent1"/>
                </a:solidFill>
                <a:latin typeface="Arial"/>
                <a:ea typeface="Arial"/>
                <a:cs typeface="Arial"/>
                <a:sym typeface="Arial"/>
              </a:rPr>
              <a:t>Informs our perception of a person or social group</a:t>
            </a:r>
            <a:endParaRPr b="0" i="0" sz="800" u="none" cap="none" strike="noStrike">
              <a:solidFill>
                <a:schemeClr val="accent1"/>
              </a:solidFill>
              <a:latin typeface="Arial"/>
              <a:ea typeface="Arial"/>
              <a:cs typeface="Arial"/>
              <a:sym typeface="Arial"/>
            </a:endParaRPr>
          </a:p>
          <a:p>
            <a:pPr indent="-165100" lvl="1" marL="228600" marR="0" rtl="0" algn="l">
              <a:lnSpc>
                <a:spcPct val="100000"/>
              </a:lnSpc>
              <a:spcBef>
                <a:spcPts val="0"/>
              </a:spcBef>
              <a:spcAft>
                <a:spcPts val="0"/>
              </a:spcAft>
              <a:buClr>
                <a:schemeClr val="accent1"/>
              </a:buClr>
              <a:buSzPts val="800"/>
              <a:buFont typeface="Arial"/>
              <a:buChar char="●"/>
            </a:pPr>
            <a:r>
              <a:rPr b="0" i="0" lang="en" sz="800" u="none" cap="none" strike="noStrike">
                <a:solidFill>
                  <a:schemeClr val="accent1"/>
                </a:solidFill>
                <a:latin typeface="Arial"/>
                <a:ea typeface="Arial"/>
                <a:cs typeface="Arial"/>
                <a:sym typeface="Arial"/>
              </a:rPr>
              <a:t>Can influence our decision-making and behaviour towards the target of the bias</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Common bias found in the workplace:</a:t>
            </a:r>
            <a:endParaRPr b="0" i="0" sz="800" u="none" cap="none" strike="noStrike">
              <a:solidFill>
                <a:schemeClr val="accent1"/>
              </a:solidFill>
              <a:latin typeface="Arial"/>
              <a:ea typeface="Arial"/>
              <a:cs typeface="Arial"/>
              <a:sym typeface="Arial"/>
            </a:endParaRPr>
          </a:p>
          <a:p>
            <a:pPr indent="-165100" lvl="0" marL="228600" marR="0" rtl="0" algn="l">
              <a:lnSpc>
                <a:spcPct val="100000"/>
              </a:lnSpc>
              <a:spcBef>
                <a:spcPts val="0"/>
              </a:spcBef>
              <a:spcAft>
                <a:spcPts val="0"/>
              </a:spcAft>
              <a:buClr>
                <a:schemeClr val="accent1"/>
              </a:buClr>
              <a:buSzPts val="800"/>
              <a:buFont typeface="Arial"/>
              <a:buChar char="●"/>
            </a:pPr>
            <a:r>
              <a:rPr b="0" i="0" lang="en" sz="800" u="none" cap="none" strike="noStrike">
                <a:solidFill>
                  <a:schemeClr val="accent1"/>
                </a:solidFill>
                <a:latin typeface="Arial"/>
                <a:ea typeface="Arial"/>
                <a:cs typeface="Arial"/>
                <a:sym typeface="Arial"/>
              </a:rPr>
              <a:t>Age, Role, Working style and Family context</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Unconscious bias is entangled into our everyday lives, so it’s critical to engage regularly in reflective practice.Unconscious bias can be mitigated at the individual and organizational levels, and it’s important for people and organizations to actively work toward doing so on a daily basis. The  most effective way to mitigate unconscious bias on the organizational level is through reflective structures that shape policies and practices, and facilitate open discussion.</a:t>
            </a:r>
            <a:endParaRPr b="0" i="0" sz="800" u="none" cap="none" strike="noStrike">
              <a:solidFill>
                <a:schemeClr val="accen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accen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318" name="Google Shape;318;p14"/>
          <p:cNvSpPr txBox="1"/>
          <p:nvPr/>
        </p:nvSpPr>
        <p:spPr>
          <a:xfrm>
            <a:off x="3353650" y="2014126"/>
            <a:ext cx="2665200" cy="2774700"/>
          </a:xfrm>
          <a:prstGeom prst="rect">
            <a:avLst/>
          </a:prstGeom>
          <a:solidFill>
            <a:srgbClr val="F5F5F2"/>
          </a:solidFill>
          <a:ln>
            <a:noFill/>
          </a:ln>
        </p:spPr>
        <p:txBody>
          <a:bodyPr anchorCtr="0" anchor="t" bIns="72000" lIns="144000" spcFirstLastPara="1" rIns="144000" wrap="square" tIns="3931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1"/>
                </a:solidFill>
                <a:latin typeface="Arial"/>
                <a:ea typeface="Arial"/>
                <a:cs typeface="Arial"/>
                <a:sym typeface="Arial"/>
              </a:rPr>
              <a:t>During your conversation with your Hiring Manager, agree to challenge each other on potential bias.  It is equally important to pay attention to the biases of others. It is important to have the awareness to identify the biases of others and encourage them to reflect. You can give them context about their biases and suggest that they learn more about it.</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800" u="none" cap="none" strike="noStrike">
                <a:solidFill>
                  <a:schemeClr val="accent1"/>
                </a:solidFill>
                <a:latin typeface="Arial"/>
                <a:ea typeface="Arial"/>
                <a:cs typeface="Arial"/>
                <a:sym typeface="Arial"/>
              </a:rPr>
              <a:t>How to mitigate bias:</a:t>
            </a:r>
            <a:endParaRPr b="0" i="0" sz="800" u="none" cap="none" strike="noStrike">
              <a:solidFill>
                <a:schemeClr val="accent1"/>
              </a:solidFill>
              <a:latin typeface="Arial"/>
              <a:ea typeface="Arial"/>
              <a:cs typeface="Arial"/>
              <a:sym typeface="Arial"/>
            </a:endParaRPr>
          </a:p>
          <a:p>
            <a:pPr indent="-165100" lvl="0" marL="228600" marR="0" rtl="0" algn="l">
              <a:lnSpc>
                <a:spcPct val="100000"/>
              </a:lnSpc>
              <a:spcBef>
                <a:spcPts val="0"/>
              </a:spcBef>
              <a:spcAft>
                <a:spcPts val="0"/>
              </a:spcAft>
              <a:buClr>
                <a:schemeClr val="accent1"/>
              </a:buClr>
              <a:buSzPts val="800"/>
              <a:buFont typeface="Arial"/>
              <a:buChar char="●"/>
            </a:pPr>
            <a:r>
              <a:rPr b="1" i="0" lang="en" sz="800" u="none" cap="none" strike="noStrike">
                <a:solidFill>
                  <a:schemeClr val="accent1"/>
                </a:solidFill>
                <a:latin typeface="Arial"/>
                <a:ea typeface="Arial"/>
                <a:cs typeface="Arial"/>
                <a:sym typeface="Arial"/>
              </a:rPr>
              <a:t>Similarity: </a:t>
            </a:r>
            <a:r>
              <a:rPr b="0" i="0" lang="en" sz="800" u="none" cap="none" strike="noStrike">
                <a:solidFill>
                  <a:schemeClr val="accent1"/>
                </a:solidFill>
                <a:latin typeface="Arial"/>
                <a:ea typeface="Arial"/>
                <a:cs typeface="Arial"/>
                <a:sym typeface="Arial"/>
              </a:rPr>
              <a:t>Actively finding common ground with people who appear different</a:t>
            </a:r>
            <a:endParaRPr b="0" i="0" sz="800" u="none" cap="none" strike="noStrike">
              <a:solidFill>
                <a:schemeClr val="accent1"/>
              </a:solidFill>
              <a:latin typeface="Arial"/>
              <a:ea typeface="Arial"/>
              <a:cs typeface="Arial"/>
              <a:sym typeface="Arial"/>
            </a:endParaRPr>
          </a:p>
          <a:p>
            <a:pPr indent="-165100" lvl="0" marL="228600" marR="0" rtl="0" algn="l">
              <a:lnSpc>
                <a:spcPct val="100000"/>
              </a:lnSpc>
              <a:spcBef>
                <a:spcPts val="0"/>
              </a:spcBef>
              <a:spcAft>
                <a:spcPts val="0"/>
              </a:spcAft>
              <a:buClr>
                <a:schemeClr val="accent1"/>
              </a:buClr>
              <a:buSzPts val="800"/>
              <a:buFont typeface="Arial"/>
              <a:buChar char="●"/>
            </a:pPr>
            <a:r>
              <a:rPr b="1" i="0" lang="en" sz="800" u="none" cap="none" strike="noStrike">
                <a:solidFill>
                  <a:schemeClr val="accent1"/>
                </a:solidFill>
                <a:latin typeface="Arial"/>
                <a:ea typeface="Arial"/>
                <a:cs typeface="Arial"/>
                <a:sym typeface="Arial"/>
              </a:rPr>
              <a:t>Expedience: </a:t>
            </a:r>
            <a:r>
              <a:rPr b="0" i="0" lang="en" sz="800" u="none" cap="none" strike="noStrike">
                <a:solidFill>
                  <a:schemeClr val="accent1"/>
                </a:solidFill>
                <a:latin typeface="Arial"/>
                <a:ea typeface="Arial"/>
                <a:cs typeface="Arial"/>
                <a:sym typeface="Arial"/>
              </a:rPr>
              <a:t>Taking time to gather a wide array of information</a:t>
            </a:r>
            <a:endParaRPr b="0" i="0" sz="800" u="none" cap="none" strike="noStrike">
              <a:solidFill>
                <a:schemeClr val="accent1"/>
              </a:solidFill>
              <a:latin typeface="Arial"/>
              <a:ea typeface="Arial"/>
              <a:cs typeface="Arial"/>
              <a:sym typeface="Arial"/>
            </a:endParaRPr>
          </a:p>
          <a:p>
            <a:pPr indent="-165100" lvl="0" marL="228600" marR="0" rtl="0" algn="l">
              <a:lnSpc>
                <a:spcPct val="100000"/>
              </a:lnSpc>
              <a:spcBef>
                <a:spcPts val="0"/>
              </a:spcBef>
              <a:spcAft>
                <a:spcPts val="0"/>
              </a:spcAft>
              <a:buClr>
                <a:schemeClr val="accent1"/>
              </a:buClr>
              <a:buSzPts val="800"/>
              <a:buFont typeface="Arial"/>
              <a:buChar char="●"/>
            </a:pPr>
            <a:r>
              <a:rPr b="1" i="0" lang="en" sz="800" u="none" cap="none" strike="noStrike">
                <a:solidFill>
                  <a:schemeClr val="accent1"/>
                </a:solidFill>
                <a:latin typeface="Arial"/>
                <a:ea typeface="Arial"/>
                <a:cs typeface="Arial"/>
                <a:sym typeface="Arial"/>
              </a:rPr>
              <a:t>Experience: </a:t>
            </a:r>
            <a:r>
              <a:rPr b="0" i="0" lang="en" sz="800" u="none" cap="none" strike="noStrike">
                <a:solidFill>
                  <a:schemeClr val="accent1"/>
                </a:solidFill>
                <a:latin typeface="Arial"/>
                <a:ea typeface="Arial"/>
                <a:cs typeface="Arial"/>
                <a:sym typeface="Arial"/>
              </a:rPr>
              <a:t>Considering diverse perspectives</a:t>
            </a:r>
            <a:endParaRPr b="0" i="0" sz="800" u="none" cap="none" strike="noStrike">
              <a:solidFill>
                <a:schemeClr val="accent1"/>
              </a:solidFill>
              <a:latin typeface="Arial"/>
              <a:ea typeface="Arial"/>
              <a:cs typeface="Arial"/>
              <a:sym typeface="Arial"/>
            </a:endParaRPr>
          </a:p>
          <a:p>
            <a:pPr indent="-165100" lvl="0" marL="228600" marR="0" rtl="0" algn="l">
              <a:lnSpc>
                <a:spcPct val="100000"/>
              </a:lnSpc>
              <a:spcBef>
                <a:spcPts val="0"/>
              </a:spcBef>
              <a:spcAft>
                <a:spcPts val="0"/>
              </a:spcAft>
              <a:buClr>
                <a:schemeClr val="accent1"/>
              </a:buClr>
              <a:buSzPts val="800"/>
              <a:buFont typeface="Arial"/>
              <a:buChar char="●"/>
            </a:pPr>
            <a:r>
              <a:rPr b="1" i="0" lang="en" sz="800" u="none" cap="none" strike="noStrike">
                <a:solidFill>
                  <a:schemeClr val="accent1"/>
                </a:solidFill>
                <a:latin typeface="Arial"/>
                <a:ea typeface="Arial"/>
                <a:cs typeface="Arial"/>
                <a:sym typeface="Arial"/>
              </a:rPr>
              <a:t>Distance: </a:t>
            </a:r>
            <a:r>
              <a:rPr b="0" i="0" lang="en" sz="800" u="none" cap="none" strike="noStrike">
                <a:solidFill>
                  <a:schemeClr val="accent1"/>
                </a:solidFill>
                <a:latin typeface="Arial"/>
                <a:ea typeface="Arial"/>
                <a:cs typeface="Arial"/>
                <a:sym typeface="Arial"/>
              </a:rPr>
              <a:t>Putting everyone at the same distance. Acknowledging important factors</a:t>
            </a:r>
            <a:endParaRPr b="0" i="0" sz="800" u="none" cap="none" strike="noStrike">
              <a:solidFill>
                <a:schemeClr val="accent1"/>
              </a:solidFill>
              <a:latin typeface="Arial"/>
              <a:ea typeface="Arial"/>
              <a:cs typeface="Arial"/>
              <a:sym typeface="Arial"/>
            </a:endParaRPr>
          </a:p>
          <a:p>
            <a:pPr indent="-165100" lvl="0" marL="228600" marR="0" rtl="0" algn="l">
              <a:lnSpc>
                <a:spcPct val="100000"/>
              </a:lnSpc>
              <a:spcBef>
                <a:spcPts val="0"/>
              </a:spcBef>
              <a:spcAft>
                <a:spcPts val="0"/>
              </a:spcAft>
              <a:buClr>
                <a:schemeClr val="accent1"/>
              </a:buClr>
              <a:buSzPts val="800"/>
              <a:buFont typeface="Arial"/>
              <a:buChar char="●"/>
            </a:pPr>
            <a:r>
              <a:rPr b="1" i="0" lang="en" sz="800" u="none" cap="none" strike="noStrike">
                <a:solidFill>
                  <a:schemeClr val="accent1"/>
                </a:solidFill>
                <a:latin typeface="Arial"/>
                <a:ea typeface="Arial"/>
                <a:cs typeface="Arial"/>
                <a:sym typeface="Arial"/>
              </a:rPr>
              <a:t>Safety: </a:t>
            </a:r>
            <a:r>
              <a:rPr b="0" i="0" lang="en" sz="800" u="none" cap="none" strike="noStrike">
                <a:solidFill>
                  <a:schemeClr val="accent1"/>
                </a:solidFill>
                <a:latin typeface="Arial"/>
                <a:ea typeface="Arial"/>
                <a:cs typeface="Arial"/>
                <a:sym typeface="Arial"/>
              </a:rPr>
              <a:t>Creating psychological safety. Distancing from the decision.</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lt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750"/>
              <a:buFont typeface="Arial"/>
              <a:buNone/>
            </a:pPr>
            <a:r>
              <a:t/>
            </a:r>
            <a:endParaRPr b="0" i="0" sz="7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750"/>
              <a:buFont typeface="Arial"/>
              <a:buNone/>
            </a:pPr>
            <a:r>
              <a:t/>
            </a:r>
            <a:endParaRPr b="0" i="0" sz="7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900"/>
              <a:buFont typeface="Arial"/>
              <a:buNone/>
            </a:pPr>
            <a:r>
              <a:t/>
            </a:r>
            <a:endParaRPr b="0" i="0" sz="9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319" name="Google Shape;319;p14"/>
          <p:cNvSpPr txBox="1"/>
          <p:nvPr/>
        </p:nvSpPr>
        <p:spPr>
          <a:xfrm>
            <a:off x="6135875" y="2014024"/>
            <a:ext cx="2665200" cy="2774700"/>
          </a:xfrm>
          <a:prstGeom prst="rect">
            <a:avLst/>
          </a:prstGeom>
          <a:solidFill>
            <a:srgbClr val="F5F5F2"/>
          </a:solidFill>
          <a:ln>
            <a:noFill/>
          </a:ln>
        </p:spPr>
        <p:txBody>
          <a:bodyPr anchorCtr="0" anchor="t" bIns="72000" lIns="144000" spcFirstLastPara="1" rIns="144000" wrap="square" tIns="301750">
            <a:noAutofit/>
          </a:bodyPr>
          <a:lstStyle/>
          <a:p>
            <a:pPr indent="0" lvl="0" marL="0" marR="0" rtl="0" algn="l">
              <a:lnSpc>
                <a:spcPct val="100000"/>
              </a:lnSpc>
              <a:spcBef>
                <a:spcPts val="0"/>
              </a:spcBef>
              <a:spcAft>
                <a:spcPts val="0"/>
              </a:spcAft>
              <a:buClr>
                <a:srgbClr val="000000"/>
              </a:buClr>
              <a:buSzPts val="800"/>
              <a:buFont typeface="Arial"/>
              <a:buNone/>
            </a:pPr>
            <a:r>
              <a:rPr b="1" i="0" lang="en" sz="800" u="sng" cap="none" strike="noStrike">
                <a:solidFill>
                  <a:schemeClr val="accent1"/>
                </a:solidFill>
                <a:latin typeface="Arial"/>
                <a:ea typeface="Arial"/>
                <a:cs typeface="Arial"/>
                <a:sym typeface="Arial"/>
                <a:hlinkClick r:id="rId3">
                  <a:extLst>
                    <a:ext uri="{A12FA001-AC4F-418D-AE19-62706E023703}">
                      <ahyp:hlinkClr val="tx"/>
                    </a:ext>
                  </a:extLst>
                </a:hlinkClick>
              </a:rPr>
              <a:t>How to conduct standard / Intake briefing</a:t>
            </a:r>
            <a:r>
              <a:rPr b="0" i="0" lang="en" sz="800" u="none" cap="none" strike="noStrike">
                <a:solidFill>
                  <a:schemeClr val="accent1"/>
                </a:solidFill>
                <a:latin typeface="Arial"/>
                <a:ea typeface="Arial"/>
                <a:cs typeface="Arial"/>
                <a:sym typeface="Arial"/>
              </a:rPr>
              <a:t>: The first meeting with a leader to discuss a succession plan gap or a hiring need is a crucial moment to set the scene for an inclusive collaboration. </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 sz="800" u="sng" cap="none" strike="noStrike">
                <a:solidFill>
                  <a:schemeClr val="accent1"/>
                </a:solidFill>
                <a:latin typeface="Arial"/>
                <a:ea typeface="Arial"/>
                <a:cs typeface="Arial"/>
                <a:sym typeface="Arial"/>
                <a:hlinkClick r:id="rId4">
                  <a:extLst>
                    <a:ext uri="{A12FA001-AC4F-418D-AE19-62706E023703}">
                      <ahyp:hlinkClr val="tx"/>
                    </a:ext>
                  </a:extLst>
                </a:hlinkClick>
              </a:rPr>
              <a:t>License to Hire</a:t>
            </a:r>
            <a:r>
              <a:rPr b="0" i="0" lang="en" sz="800" u="none" cap="none" strike="noStrike">
                <a:solidFill>
                  <a:schemeClr val="accent1"/>
                </a:solidFill>
                <a:latin typeface="Arial"/>
                <a:ea typeface="Arial"/>
                <a:cs typeface="Arial"/>
                <a:sym typeface="Arial"/>
              </a:rPr>
              <a:t> is a knowledge-packed, interactive, global training curriculum filled with best practices in hiring the best talent from around the world.</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 sz="800" u="sng" cap="none" strike="noStrike">
                <a:solidFill>
                  <a:schemeClr val="accent1"/>
                </a:solidFill>
                <a:latin typeface="Arial"/>
                <a:ea typeface="Arial"/>
                <a:cs typeface="Arial"/>
                <a:sym typeface="Arial"/>
                <a:hlinkClick r:id="rId5">
                  <a:extLst>
                    <a:ext uri="{A12FA001-AC4F-418D-AE19-62706E023703}">
                      <ahyp:hlinkClr val="tx"/>
                    </a:ext>
                  </a:extLst>
                </a:hlinkClick>
              </a:rPr>
              <a:t>Addressing Unconscious Bias as a leader</a:t>
            </a:r>
            <a:r>
              <a:rPr b="0" i="0" lang="en" sz="800" u="none" cap="none" strike="noStrike">
                <a:solidFill>
                  <a:schemeClr val="accent1"/>
                </a:solidFill>
                <a:latin typeface="Arial"/>
                <a:ea typeface="Arial"/>
                <a:cs typeface="Arial"/>
                <a:sym typeface="Arial"/>
              </a:rPr>
              <a:t>: This course teaches you how to identify bias and leverage proven tools for actively removing barriers and ensuring equity throughout your organization.</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 sz="800" u="sng" cap="none" strike="noStrike">
                <a:solidFill>
                  <a:schemeClr val="accent1"/>
                </a:solidFill>
                <a:latin typeface="Arial"/>
                <a:ea typeface="Arial"/>
                <a:cs typeface="Arial"/>
                <a:sym typeface="Arial"/>
                <a:hlinkClick r:id="rId6">
                  <a:extLst>
                    <a:ext uri="{A12FA001-AC4F-418D-AE19-62706E023703}">
                      <ahyp:hlinkClr val="tx"/>
                    </a:ext>
                  </a:extLst>
                </a:hlinkClick>
              </a:rPr>
              <a:t>Uncovering Unconscious Bias in Recruiting and Interviewing</a:t>
            </a:r>
            <a:r>
              <a:rPr b="0" i="0" lang="en" sz="800" u="none" cap="none" strike="noStrike">
                <a:solidFill>
                  <a:schemeClr val="accent1"/>
                </a:solidFill>
                <a:latin typeface="Arial"/>
                <a:ea typeface="Arial"/>
                <a:cs typeface="Arial"/>
                <a:sym typeface="Arial"/>
              </a:rPr>
              <a:t>: This course  walks you through how to define a number of unconscious biases, as well as how the biases can impact your decision-making and how you can combat them when recruiting and hiring qualified candidates.</a:t>
            </a:r>
            <a:endParaRPr b="0" i="0" sz="800" u="none" cap="none" strike="noStrike">
              <a:solidFill>
                <a:schemeClr val="accent1"/>
              </a:solidFill>
              <a:latin typeface="Arial"/>
              <a:ea typeface="Arial"/>
              <a:cs typeface="Arial"/>
              <a:sym typeface="Arial"/>
            </a:endParaRPr>
          </a:p>
        </p:txBody>
      </p:sp>
      <p:sp>
        <p:nvSpPr>
          <p:cNvPr id="320" name="Google Shape;320;p14"/>
          <p:cNvSpPr txBox="1"/>
          <p:nvPr/>
        </p:nvSpPr>
        <p:spPr>
          <a:xfrm>
            <a:off x="6203800" y="2065000"/>
            <a:ext cx="2521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Further resources</a:t>
            </a:r>
            <a:endParaRPr b="0" i="0" sz="1200" u="none" cap="none" strike="noStrike">
              <a:solidFill>
                <a:schemeClr val="accent1"/>
              </a:solidFill>
              <a:latin typeface="Arial"/>
              <a:ea typeface="Arial"/>
              <a:cs typeface="Arial"/>
              <a:sym typeface="Arial"/>
            </a:endParaRPr>
          </a:p>
        </p:txBody>
      </p:sp>
      <p:sp>
        <p:nvSpPr>
          <p:cNvPr id="321" name="Google Shape;321;p14"/>
          <p:cNvSpPr txBox="1"/>
          <p:nvPr/>
        </p:nvSpPr>
        <p:spPr>
          <a:xfrm>
            <a:off x="3536806" y="20650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Practice Bias Awareness</a:t>
            </a:r>
            <a:endParaRPr b="0" i="0" sz="1200" u="none" cap="none" strike="noStrike">
              <a:solidFill>
                <a:srgbClr val="888888"/>
              </a:solidFill>
              <a:latin typeface="Arial"/>
              <a:ea typeface="Arial"/>
              <a:cs typeface="Arial"/>
              <a:sym typeface="Arial"/>
            </a:endParaRPr>
          </a:p>
        </p:txBody>
      </p:sp>
      <p:sp>
        <p:nvSpPr>
          <p:cNvPr id="322" name="Google Shape;322;p14"/>
          <p:cNvSpPr txBox="1"/>
          <p:nvPr/>
        </p:nvSpPr>
        <p:spPr>
          <a:xfrm>
            <a:off x="641206" y="20650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Unconscious Bias is….</a:t>
            </a:r>
            <a:endParaRPr b="0" i="0" sz="1200" u="none" cap="none" strike="noStrike">
              <a:solidFill>
                <a:srgbClr val="000000"/>
              </a:solidFill>
              <a:latin typeface="Arial"/>
              <a:ea typeface="Arial"/>
              <a:cs typeface="Arial"/>
              <a:sym typeface="Arial"/>
            </a:endParaRPr>
          </a:p>
        </p:txBody>
      </p:sp>
      <p:sp>
        <p:nvSpPr>
          <p:cNvPr id="323" name="Google Shape;323;p14"/>
          <p:cNvSpPr/>
          <p:nvPr/>
        </p:nvSpPr>
        <p:spPr>
          <a:xfrm>
            <a:off x="571500" y="-3203"/>
            <a:ext cx="32034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Moments that Matter: Presenting shortlists and Pipelines</a:t>
            </a:r>
            <a:endParaRPr b="0" i="0" sz="900" u="none" cap="none" strike="noStrike">
              <a:solidFill>
                <a:schemeClr val="lt1"/>
              </a:solidFill>
              <a:latin typeface="Arial"/>
              <a:ea typeface="Arial"/>
              <a:cs typeface="Arial"/>
              <a:sym typeface="Arial"/>
            </a:endParaRPr>
          </a:p>
        </p:txBody>
      </p:sp>
      <p:sp>
        <p:nvSpPr>
          <p:cNvPr id="324" name="Google Shape;324;p14"/>
          <p:cNvSpPr txBox="1"/>
          <p:nvPr/>
        </p:nvSpPr>
        <p:spPr>
          <a:xfrm>
            <a:off x="571450" y="1246325"/>
            <a:ext cx="8229600" cy="679200"/>
          </a:xfrm>
          <a:prstGeom prst="rect">
            <a:avLst/>
          </a:prstGeom>
          <a:solidFill>
            <a:srgbClr val="F2D4FF"/>
          </a:solidFill>
          <a:ln>
            <a:noFill/>
          </a:ln>
        </p:spPr>
        <p:txBody>
          <a:bodyPr anchorCtr="0" anchor="ctr" bIns="72000" lIns="144000" spcFirstLastPara="1" rIns="180000" wrap="square" tIns="720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p:txBody>
      </p:sp>
      <p:sp>
        <p:nvSpPr>
          <p:cNvPr id="325" name="Google Shape;325;p14"/>
          <p:cNvSpPr txBox="1"/>
          <p:nvPr/>
        </p:nvSpPr>
        <p:spPr>
          <a:xfrm>
            <a:off x="1180075" y="1322525"/>
            <a:ext cx="7108200" cy="5232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lt1"/>
              </a:buClr>
              <a:buSzPts val="1100"/>
              <a:buFont typeface="Arial"/>
              <a:buNone/>
            </a:pPr>
            <a:r>
              <a:rPr b="0" i="0" lang="en" sz="1100" u="none" cap="none" strike="noStrike">
                <a:solidFill>
                  <a:srgbClr val="000000"/>
                </a:solidFill>
                <a:latin typeface="Arial"/>
                <a:ea typeface="Arial"/>
                <a:cs typeface="Arial"/>
                <a:sym typeface="Arial"/>
              </a:rPr>
              <a:t>          The idea that your background, personal experiences, societal stereotypes and cultural context can have an impact on your decisions and actions without you realizing it.</a:t>
            </a:r>
            <a:endParaRPr b="0" i="0" sz="1100" u="none" cap="none" strike="noStrike">
              <a:solidFill>
                <a:srgbClr val="000000"/>
              </a:solidFill>
              <a:latin typeface="Arial"/>
              <a:ea typeface="Arial"/>
              <a:cs typeface="Arial"/>
              <a:sym typeface="Arial"/>
            </a:endParaRPr>
          </a:p>
        </p:txBody>
      </p:sp>
      <p:pic>
        <p:nvPicPr>
          <p:cNvPr id="326" name="Google Shape;326;p14"/>
          <p:cNvPicPr preferRelativeResize="0"/>
          <p:nvPr/>
        </p:nvPicPr>
        <p:blipFill rotWithShape="1">
          <a:blip r:embed="rId7">
            <a:alphaModFix/>
          </a:blip>
          <a:srcRect b="0" l="0" r="0" t="0"/>
          <a:stretch/>
        </p:blipFill>
        <p:spPr>
          <a:xfrm>
            <a:off x="679869" y="1348237"/>
            <a:ext cx="475350" cy="475375"/>
          </a:xfrm>
          <a:prstGeom prst="rect">
            <a:avLst/>
          </a:prstGeom>
          <a:noFill/>
          <a:ln>
            <a:noFill/>
          </a:ln>
        </p:spPr>
      </p:pic>
      <p:sp>
        <p:nvSpPr>
          <p:cNvPr id="327" name="Google Shape;327;p14">
            <a:hlinkClick action="ppaction://hlinksldjump" r:id="rId8"/>
          </p:cNvPr>
          <p:cNvSpPr/>
          <p:nvPr/>
        </p:nvSpPr>
        <p:spPr>
          <a:xfrm>
            <a:off x="7621075" y="4788700"/>
            <a:ext cx="1530000" cy="306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Back to theme overview</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5"/>
          <p:cNvSpPr/>
          <p:nvPr/>
        </p:nvSpPr>
        <p:spPr>
          <a:xfrm>
            <a:off x="586100" y="2062550"/>
            <a:ext cx="2575800" cy="436800"/>
          </a:xfrm>
          <a:prstGeom prst="wedgeRectCallout">
            <a:avLst>
              <a:gd fmla="val -60952" name="adj1"/>
              <a:gd fmla="val -37573" name="adj2"/>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333" name="Google Shape;333;p15"/>
          <p:cNvSpPr txBox="1"/>
          <p:nvPr/>
        </p:nvSpPr>
        <p:spPr>
          <a:xfrm>
            <a:off x="3351400" y="2011675"/>
            <a:ext cx="2665200" cy="2903100"/>
          </a:xfrm>
          <a:prstGeom prst="rect">
            <a:avLst/>
          </a:prstGeom>
          <a:solidFill>
            <a:srgbClr val="F2F2F2"/>
          </a:solidFill>
          <a:ln>
            <a:noFill/>
          </a:ln>
        </p:spPr>
        <p:txBody>
          <a:bodyPr anchorCtr="0" anchor="t" bIns="72000" lIns="144000" spcFirstLastPara="1" rIns="144000" wrap="square" tIns="39317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1" i="0" lang="en" sz="700" u="none" cap="none" strike="noStrike">
                <a:solidFill>
                  <a:schemeClr val="dk1"/>
                </a:solidFill>
                <a:latin typeface="Arial"/>
                <a:ea typeface="Arial"/>
                <a:cs typeface="Arial"/>
                <a:sym typeface="Arial"/>
              </a:rPr>
              <a:t>What you can ask:</a:t>
            </a:r>
            <a:br>
              <a:rPr b="1" i="0" lang="en" sz="700" u="none" cap="none" strike="noStrike">
                <a:solidFill>
                  <a:schemeClr val="dk1"/>
                </a:solidFill>
                <a:latin typeface="Arial"/>
                <a:ea typeface="Arial"/>
                <a:cs typeface="Arial"/>
                <a:sym typeface="Arial"/>
              </a:rPr>
            </a:br>
            <a:endParaRPr b="1" i="0" sz="700" u="none" cap="none" strike="noStrike">
              <a:solidFill>
                <a:schemeClr val="dk1"/>
              </a:solidFill>
              <a:latin typeface="Arial"/>
              <a:ea typeface="Arial"/>
              <a:cs typeface="Arial"/>
              <a:sym typeface="Arial"/>
            </a:endParaRPr>
          </a:p>
          <a:p>
            <a:pPr indent="-158750" lvl="0" marL="228600" marR="0" rtl="0" algn="l">
              <a:lnSpc>
                <a:spcPct val="100000"/>
              </a:lnSpc>
              <a:spcBef>
                <a:spcPts val="0"/>
              </a:spcBef>
              <a:spcAft>
                <a:spcPts val="0"/>
              </a:spcAft>
              <a:buClr>
                <a:schemeClr val="dk1"/>
              </a:buClr>
              <a:buSzPts val="700"/>
              <a:buFont typeface="Arial"/>
              <a:buChar char="●"/>
            </a:pPr>
            <a:r>
              <a:rPr b="0" i="0" lang="en" sz="700" u="none" cap="none" strike="noStrike">
                <a:solidFill>
                  <a:schemeClr val="dk1"/>
                </a:solidFill>
                <a:latin typeface="Arial"/>
                <a:ea typeface="Arial"/>
                <a:cs typeface="Arial"/>
                <a:sym typeface="Arial"/>
              </a:rPr>
              <a:t>Where could bias show up in our decisions today?</a:t>
            </a:r>
            <a:endParaRPr b="0" i="0" sz="700" u="none" cap="none" strike="noStrike">
              <a:solidFill>
                <a:schemeClr val="dk1"/>
              </a:solidFill>
              <a:latin typeface="Arial"/>
              <a:ea typeface="Arial"/>
              <a:cs typeface="Arial"/>
              <a:sym typeface="Arial"/>
            </a:endParaRPr>
          </a:p>
          <a:p>
            <a:pPr indent="-158750" lvl="0" marL="228600" marR="0" rtl="0" algn="l">
              <a:lnSpc>
                <a:spcPct val="100000"/>
              </a:lnSpc>
              <a:spcBef>
                <a:spcPts val="0"/>
              </a:spcBef>
              <a:spcAft>
                <a:spcPts val="0"/>
              </a:spcAft>
              <a:buClr>
                <a:schemeClr val="dk1"/>
              </a:buClr>
              <a:buSzPts val="700"/>
              <a:buFont typeface="Arial"/>
              <a:buChar char="●"/>
            </a:pPr>
            <a:r>
              <a:rPr b="0" i="0" lang="en" sz="700" u="none" cap="none" strike="noStrike">
                <a:solidFill>
                  <a:schemeClr val="dk1"/>
                </a:solidFill>
                <a:latin typeface="Arial"/>
                <a:ea typeface="Arial"/>
                <a:cs typeface="Arial"/>
                <a:sym typeface="Arial"/>
              </a:rPr>
              <a:t>What is one lever in the team dynamics that, if we shift it, might get us to a different level of performance?</a:t>
            </a:r>
            <a:endParaRPr b="0" i="0" sz="700" u="none" cap="none" strike="noStrike">
              <a:solidFill>
                <a:schemeClr val="dk1"/>
              </a:solidFill>
              <a:latin typeface="Arial"/>
              <a:ea typeface="Arial"/>
              <a:cs typeface="Arial"/>
              <a:sym typeface="Arial"/>
            </a:endParaRPr>
          </a:p>
          <a:p>
            <a:pPr indent="-158750" lvl="0" marL="228600" marR="0" rtl="0" algn="l">
              <a:lnSpc>
                <a:spcPct val="100000"/>
              </a:lnSpc>
              <a:spcBef>
                <a:spcPts val="0"/>
              </a:spcBef>
              <a:spcAft>
                <a:spcPts val="0"/>
              </a:spcAft>
              <a:buClr>
                <a:schemeClr val="dk1"/>
              </a:buClr>
              <a:buSzPts val="700"/>
              <a:buFont typeface="Arial"/>
              <a:buChar char="●"/>
            </a:pPr>
            <a:r>
              <a:rPr b="0" i="0" lang="en" sz="700" u="none" cap="none" strike="noStrike">
                <a:solidFill>
                  <a:schemeClr val="dk1"/>
                </a:solidFill>
                <a:latin typeface="Arial"/>
                <a:ea typeface="Arial"/>
                <a:cs typeface="Arial"/>
                <a:sym typeface="Arial"/>
              </a:rPr>
              <a:t>How could bias have impacted my assessment and recommendation?</a:t>
            </a:r>
            <a:endParaRPr b="0" i="0" sz="700" u="none" cap="none" strike="noStrike">
              <a:solidFill>
                <a:schemeClr val="dk1"/>
              </a:solidFill>
              <a:latin typeface="Arial"/>
              <a:ea typeface="Arial"/>
              <a:cs typeface="Arial"/>
              <a:sym typeface="Arial"/>
            </a:endParaRPr>
          </a:p>
          <a:p>
            <a:pPr indent="-158750" lvl="0" marL="228600" marR="0" rtl="0" algn="l">
              <a:lnSpc>
                <a:spcPct val="100000"/>
              </a:lnSpc>
              <a:spcBef>
                <a:spcPts val="0"/>
              </a:spcBef>
              <a:spcAft>
                <a:spcPts val="0"/>
              </a:spcAft>
              <a:buClr>
                <a:schemeClr val="dk1"/>
              </a:buClr>
              <a:buSzPts val="700"/>
              <a:buFont typeface="Arial"/>
              <a:buChar char="●"/>
            </a:pPr>
            <a:r>
              <a:rPr b="0" i="0" lang="en" sz="700" u="none" cap="none" strike="noStrike">
                <a:solidFill>
                  <a:schemeClr val="dk1"/>
                </a:solidFill>
                <a:latin typeface="Arial"/>
                <a:ea typeface="Arial"/>
                <a:cs typeface="Arial"/>
                <a:sym typeface="Arial"/>
              </a:rPr>
              <a:t>What is one lever in the team dynamics that, if we shift it, might get us to a different level of performance?</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1" i="0" lang="en" sz="700" u="none" cap="none" strike="noStrike">
                <a:solidFill>
                  <a:schemeClr val="dk1"/>
                </a:solidFill>
                <a:latin typeface="Arial"/>
                <a:ea typeface="Arial"/>
                <a:cs typeface="Arial"/>
                <a:sym typeface="Arial"/>
              </a:rPr>
              <a:t>What you can say: </a:t>
            </a:r>
            <a:br>
              <a:rPr b="1" i="0" lang="en" sz="700" u="none" cap="none" strike="noStrike">
                <a:solidFill>
                  <a:schemeClr val="dk1"/>
                </a:solidFill>
                <a:latin typeface="Arial"/>
                <a:ea typeface="Arial"/>
                <a:cs typeface="Arial"/>
                <a:sym typeface="Arial"/>
              </a:rPr>
            </a:br>
            <a:endParaRPr b="1"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700" u="none" cap="none" strike="noStrike">
                <a:solidFill>
                  <a:schemeClr val="dk1"/>
                </a:solidFill>
                <a:latin typeface="Arial"/>
                <a:ea typeface="Arial"/>
                <a:cs typeface="Arial"/>
                <a:sym typeface="Arial"/>
              </a:rPr>
              <a:t>Utilize the </a:t>
            </a:r>
            <a:r>
              <a:rPr b="1" i="0" lang="en" sz="700" u="sng" cap="none" strike="noStrike">
                <a:solidFill>
                  <a:schemeClr val="dk1"/>
                </a:solidFill>
                <a:latin typeface="Arial"/>
                <a:ea typeface="Arial"/>
                <a:cs typeface="Arial"/>
                <a:sym typeface="Arial"/>
                <a:hlinkClick r:id="rId3">
                  <a:extLst>
                    <a:ext uri="{A12FA001-AC4F-418D-AE19-62706E023703}">
                      <ahyp:hlinkClr val="tx"/>
                    </a:ext>
                  </a:extLst>
                </a:hlinkClick>
              </a:rPr>
              <a:t>“Flip it to Test it”</a:t>
            </a:r>
            <a:r>
              <a:rPr b="0" i="0" lang="en" sz="700" u="none" cap="none" strike="noStrike">
                <a:solidFill>
                  <a:schemeClr val="dk1"/>
                </a:solidFill>
                <a:latin typeface="Arial"/>
                <a:ea typeface="Arial"/>
                <a:cs typeface="Arial"/>
                <a:sym typeface="Arial"/>
              </a:rPr>
              <a:t> method. It’s a mental exercise that helps uncover implicit bias by asking you to reverse the roles in a scenario or statement. Ask your Hiring Manager, if you find it acceptable for a job ad for a non-managerial job ad to specify a preference for women, would it be equally acceptable for an ad for a leadership role to specify a preference for men? By flipping the context, we can expose the implicit biases that inform our original thoughts and actions.</a:t>
            </a:r>
            <a:endParaRPr b="0" i="0" sz="700" u="none" cap="none" strike="noStrike">
              <a:solidFill>
                <a:schemeClr val="dk1"/>
              </a:solidFill>
              <a:latin typeface="Arial"/>
              <a:ea typeface="Arial"/>
              <a:cs typeface="Arial"/>
              <a:sym typeface="Arial"/>
            </a:endParaRPr>
          </a:p>
        </p:txBody>
      </p:sp>
      <p:sp>
        <p:nvSpPr>
          <p:cNvPr id="334" name="Google Shape;334;p15"/>
          <p:cNvSpPr txBox="1"/>
          <p:nvPr/>
        </p:nvSpPr>
        <p:spPr>
          <a:xfrm>
            <a:off x="6135875" y="2011675"/>
            <a:ext cx="2665200" cy="2903100"/>
          </a:xfrm>
          <a:prstGeom prst="rect">
            <a:avLst/>
          </a:prstGeom>
          <a:solidFill>
            <a:srgbClr val="F2F2F2"/>
          </a:solidFill>
          <a:ln>
            <a:noFill/>
          </a:ln>
        </p:spPr>
        <p:txBody>
          <a:bodyPr anchorCtr="0" anchor="t" bIns="72000" lIns="144000" spcFirstLastPara="1" rIns="144000" wrap="square" tIns="393175">
            <a:noAutofit/>
          </a:bodyPr>
          <a:lstStyle/>
          <a:p>
            <a:pPr indent="0" lvl="0" marL="0" marR="0" rtl="0" algn="l">
              <a:lnSpc>
                <a:spcPct val="100000"/>
              </a:lnSpc>
              <a:spcBef>
                <a:spcPts val="0"/>
              </a:spcBef>
              <a:spcAft>
                <a:spcPts val="0"/>
              </a:spcAft>
              <a:buClr>
                <a:srgbClr val="000000"/>
              </a:buClr>
              <a:buSzPts val="650"/>
              <a:buFont typeface="Arial"/>
              <a:buNone/>
            </a:pPr>
            <a:r>
              <a:t/>
            </a:r>
            <a:endParaRPr b="0" i="0" sz="6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50"/>
              <a:buFont typeface="Arial"/>
              <a:buNone/>
            </a:pPr>
            <a:r>
              <a:t/>
            </a:r>
            <a:endParaRPr b="1" i="0" sz="650" u="sng"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50"/>
              <a:buFont typeface="Arial"/>
              <a:buNone/>
            </a:pPr>
            <a:r>
              <a:t/>
            </a:r>
            <a:endParaRPr b="0" i="0" sz="65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lt1"/>
              </a:solidFill>
              <a:latin typeface="Arial"/>
              <a:ea typeface="Arial"/>
              <a:cs typeface="Arial"/>
              <a:sym typeface="Arial"/>
            </a:endParaRPr>
          </a:p>
        </p:txBody>
      </p:sp>
      <p:sp>
        <p:nvSpPr>
          <p:cNvPr id="335" name="Google Shape;335;p15"/>
          <p:cNvSpPr txBox="1"/>
          <p:nvPr/>
        </p:nvSpPr>
        <p:spPr>
          <a:xfrm>
            <a:off x="566925" y="2011675"/>
            <a:ext cx="2665200" cy="2903100"/>
          </a:xfrm>
          <a:prstGeom prst="rect">
            <a:avLst/>
          </a:prstGeom>
          <a:solidFill>
            <a:srgbClr val="F2F2F2"/>
          </a:solidFill>
          <a:ln>
            <a:noFill/>
          </a:ln>
        </p:spPr>
        <p:txBody>
          <a:bodyPr anchorCtr="0" anchor="t" bIns="72000" lIns="144000" spcFirstLastPara="1" rIns="144000" wrap="square" tIns="4846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What you can ask:</a:t>
            </a:r>
            <a:br>
              <a:rPr b="1" i="0" lang="en" sz="700" u="none" cap="none" strike="noStrike">
                <a:solidFill>
                  <a:srgbClr val="000000"/>
                </a:solidFill>
                <a:latin typeface="Arial"/>
                <a:ea typeface="Arial"/>
                <a:cs typeface="Arial"/>
                <a:sym typeface="Arial"/>
              </a:rPr>
            </a:br>
            <a:endParaRPr b="1" i="0" sz="700" u="none" cap="none" strike="noStrike">
              <a:solidFill>
                <a:srgbClr val="000000"/>
              </a:solidFill>
              <a:latin typeface="Arial"/>
              <a:ea typeface="Arial"/>
              <a:cs typeface="Arial"/>
              <a:sym typeface="Arial"/>
            </a:endParaRPr>
          </a:p>
          <a:p>
            <a:pPr indent="-158750" lvl="0" marL="228600" marR="0" rtl="0" algn="l">
              <a:lnSpc>
                <a:spcPct val="100000"/>
              </a:lnSpc>
              <a:spcBef>
                <a:spcPts val="0"/>
              </a:spcBef>
              <a:spcAft>
                <a:spcPts val="0"/>
              </a:spcAft>
              <a:buClr>
                <a:srgbClr val="000000"/>
              </a:buClr>
              <a:buSzPts val="700"/>
              <a:buFont typeface="Arial"/>
              <a:buChar char="●"/>
            </a:pPr>
            <a:r>
              <a:rPr b="0" i="0" lang="en" sz="700" u="none" cap="none" strike="noStrike">
                <a:solidFill>
                  <a:srgbClr val="000000"/>
                </a:solidFill>
                <a:latin typeface="Arial"/>
                <a:ea typeface="Arial"/>
                <a:cs typeface="Arial"/>
                <a:sym typeface="Arial"/>
              </a:rPr>
              <a:t>Can you identify any assumptions that underlie the current decisions, and how might those assumptions be tested or questioned?</a:t>
            </a:r>
            <a:endParaRPr b="0" i="0" sz="700" u="none" cap="none" strike="noStrike">
              <a:solidFill>
                <a:srgbClr val="000000"/>
              </a:solidFill>
              <a:latin typeface="Arial"/>
              <a:ea typeface="Arial"/>
              <a:cs typeface="Arial"/>
              <a:sym typeface="Arial"/>
            </a:endParaRPr>
          </a:p>
          <a:p>
            <a:pPr indent="-158750" lvl="0" marL="228600" marR="0" rtl="0" algn="l">
              <a:lnSpc>
                <a:spcPct val="100000"/>
              </a:lnSpc>
              <a:spcBef>
                <a:spcPts val="0"/>
              </a:spcBef>
              <a:spcAft>
                <a:spcPts val="0"/>
              </a:spcAft>
              <a:buClr>
                <a:srgbClr val="000000"/>
              </a:buClr>
              <a:buSzPts val="700"/>
              <a:buFont typeface="Arial"/>
              <a:buChar char="●"/>
            </a:pPr>
            <a:r>
              <a:rPr b="0" i="0" lang="en" sz="700" u="none" cap="none" strike="noStrike">
                <a:solidFill>
                  <a:srgbClr val="000000"/>
                </a:solidFill>
                <a:latin typeface="Arial"/>
                <a:ea typeface="Arial"/>
                <a:cs typeface="Arial"/>
                <a:sym typeface="Arial"/>
              </a:rPr>
              <a:t>Could you share with me your strategy or practice to mitigate these bias in your daily basis?</a:t>
            </a:r>
            <a:endParaRPr b="0" i="0" sz="700" u="none" cap="none" strike="noStrike">
              <a:solidFill>
                <a:srgbClr val="000000"/>
              </a:solidFill>
              <a:latin typeface="Arial"/>
              <a:ea typeface="Arial"/>
              <a:cs typeface="Arial"/>
              <a:sym typeface="Arial"/>
            </a:endParaRPr>
          </a:p>
          <a:p>
            <a:pPr indent="-158750" lvl="0" marL="228600" marR="0" rtl="0" algn="l">
              <a:lnSpc>
                <a:spcPct val="100000"/>
              </a:lnSpc>
              <a:spcBef>
                <a:spcPts val="0"/>
              </a:spcBef>
              <a:spcAft>
                <a:spcPts val="0"/>
              </a:spcAft>
              <a:buClr>
                <a:srgbClr val="000000"/>
              </a:buClr>
              <a:buSzPts val="700"/>
              <a:buFont typeface="Arial"/>
              <a:buChar char="●"/>
            </a:pPr>
            <a:r>
              <a:rPr b="0" i="0" lang="en" sz="700" u="none" cap="none" strike="noStrike">
                <a:solidFill>
                  <a:srgbClr val="000000"/>
                </a:solidFill>
                <a:latin typeface="Arial"/>
                <a:ea typeface="Arial"/>
                <a:cs typeface="Arial"/>
                <a:sym typeface="Arial"/>
              </a:rPr>
              <a:t>How would a group with a different viewpoint to ours see the current discussion?</a:t>
            </a:r>
            <a:endParaRPr b="0" i="0" sz="700" u="none" cap="none" strike="noStrike">
              <a:solidFill>
                <a:srgbClr val="000000"/>
              </a:solidFill>
              <a:latin typeface="Arial"/>
              <a:ea typeface="Arial"/>
              <a:cs typeface="Arial"/>
              <a:sym typeface="Arial"/>
            </a:endParaRPr>
          </a:p>
          <a:p>
            <a:pPr indent="-158750" lvl="0" marL="228600" marR="0" rtl="0" algn="l">
              <a:lnSpc>
                <a:spcPct val="100000"/>
              </a:lnSpc>
              <a:spcBef>
                <a:spcPts val="0"/>
              </a:spcBef>
              <a:spcAft>
                <a:spcPts val="0"/>
              </a:spcAft>
              <a:buClr>
                <a:srgbClr val="000000"/>
              </a:buClr>
              <a:buSzPts val="700"/>
              <a:buFont typeface="Arial"/>
              <a:buChar char="●"/>
            </a:pPr>
            <a:r>
              <a:rPr b="0" i="0" lang="en" sz="700" u="none" cap="none" strike="noStrike">
                <a:solidFill>
                  <a:srgbClr val="000000"/>
                </a:solidFill>
                <a:latin typeface="Arial"/>
                <a:ea typeface="Arial"/>
                <a:cs typeface="Arial"/>
                <a:sym typeface="Arial"/>
              </a:rPr>
              <a:t>Could you give me an example when you had a situation that you recognized your bias and reflected about it?</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What you can say: </a:t>
            </a:r>
            <a:br>
              <a:rPr b="1" i="0" lang="en" sz="700" u="none" cap="none" strike="noStrike">
                <a:solidFill>
                  <a:srgbClr val="000000"/>
                </a:solidFill>
                <a:latin typeface="Arial"/>
                <a:ea typeface="Arial"/>
                <a:cs typeface="Arial"/>
                <a:sym typeface="Arial"/>
              </a:rPr>
            </a:br>
            <a:endParaRPr b="1"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We all have biases that affect all aspects of our lives and the lives of others with whom we interact. It’s </a:t>
            </a:r>
            <a:r>
              <a:rPr b="1" i="1" lang="en" sz="700" u="none" cap="none" strike="noStrike">
                <a:solidFill>
                  <a:schemeClr val="accent5"/>
                </a:solidFill>
                <a:latin typeface="Arial"/>
                <a:ea typeface="Arial"/>
                <a:cs typeface="Arial"/>
                <a:sym typeface="Arial"/>
              </a:rPr>
              <a:t>not</a:t>
            </a:r>
            <a:r>
              <a:rPr b="0" i="0" lang="en" sz="700" u="none" cap="none" strike="noStrike">
                <a:solidFill>
                  <a:srgbClr val="000000"/>
                </a:solidFill>
                <a:latin typeface="Arial"/>
                <a:ea typeface="Arial"/>
                <a:cs typeface="Arial"/>
                <a:sym typeface="Arial"/>
              </a:rPr>
              <a:t> recognizing biases that can lead to bad decisions at work, in life, and in relationships.It is important to leverage predefined leadership competencies and objectives as a way to slow down the decision making. Moreover, another technique could be to invite the panel to hold each other accountable &amp; call out any biases if and when they observe them.</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6" name="Google Shape;336;p15"/>
          <p:cNvSpPr/>
          <p:nvPr/>
        </p:nvSpPr>
        <p:spPr>
          <a:xfrm>
            <a:off x="611200" y="2561400"/>
            <a:ext cx="2526900" cy="2289300"/>
          </a:xfrm>
          <a:prstGeom prst="wedgeRectCallout">
            <a:avLst>
              <a:gd fmla="val -55220" name="adj1"/>
              <a:gd fmla="val -8770" name="adj2"/>
            </a:avLst>
          </a:prstGeom>
          <a:noFill/>
          <a:ln cap="flat" cmpd="sng" w="9525">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5"/>
          <p:cNvSpPr/>
          <p:nvPr/>
        </p:nvSpPr>
        <p:spPr>
          <a:xfrm>
            <a:off x="3349088" y="2543175"/>
            <a:ext cx="2575800" cy="2289300"/>
          </a:xfrm>
          <a:prstGeom prst="wedgeRectCallout">
            <a:avLst>
              <a:gd fmla="val -51749" name="adj1"/>
              <a:gd fmla="val -9923" name="adj2"/>
            </a:avLst>
          </a:prstGeom>
          <a:noFill/>
          <a:ln cap="flat" cmpd="sng" w="9525">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accent1"/>
                </a:solidFill>
                <a:latin typeface="Arial"/>
                <a:ea typeface="Arial"/>
                <a:cs typeface="Arial"/>
                <a:sym typeface="Arial"/>
              </a:rPr>
              <a:t> </a:t>
            </a:r>
            <a:endParaRPr b="0" i="0" sz="1400" u="none" cap="none" strike="noStrike">
              <a:solidFill>
                <a:schemeClr val="accent1"/>
              </a:solidFill>
              <a:latin typeface="Arial"/>
              <a:ea typeface="Arial"/>
              <a:cs typeface="Arial"/>
              <a:sym typeface="Arial"/>
            </a:endParaRPr>
          </a:p>
        </p:txBody>
      </p:sp>
      <p:sp>
        <p:nvSpPr>
          <p:cNvPr id="338" name="Google Shape;338;p15"/>
          <p:cNvSpPr/>
          <p:nvPr/>
        </p:nvSpPr>
        <p:spPr>
          <a:xfrm>
            <a:off x="6181200" y="2541400"/>
            <a:ext cx="2575800" cy="2289300"/>
          </a:xfrm>
          <a:prstGeom prst="wedgeRectCallout">
            <a:avLst>
              <a:gd fmla="val -55220" name="adj1"/>
              <a:gd fmla="val -8770" name="adj2"/>
            </a:avLst>
          </a:prstGeom>
          <a:noFill/>
          <a:ln cap="flat" cmpd="sng" w="9525">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39" name="Google Shape;339;p15"/>
          <p:cNvSpPr/>
          <p:nvPr/>
        </p:nvSpPr>
        <p:spPr>
          <a:xfrm>
            <a:off x="6181200" y="2051075"/>
            <a:ext cx="2575800" cy="436800"/>
          </a:xfrm>
          <a:prstGeom prst="wedgeRectCallout">
            <a:avLst>
              <a:gd fmla="val -56160" name="adj1"/>
              <a:gd fmla="val -35954" name="adj2"/>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0" name="Google Shape;340;p15"/>
          <p:cNvSpPr/>
          <p:nvPr/>
        </p:nvSpPr>
        <p:spPr>
          <a:xfrm>
            <a:off x="3361550" y="2055400"/>
            <a:ext cx="2575800" cy="436800"/>
          </a:xfrm>
          <a:prstGeom prst="wedgeRectCallout">
            <a:avLst>
              <a:gd fmla="val -54148" name="adj1"/>
              <a:gd fmla="val -36888" name="adj2"/>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41" name="Google Shape;341;p15"/>
          <p:cNvSpPr txBox="1"/>
          <p:nvPr>
            <p:ph type="title"/>
          </p:nvPr>
        </p:nvSpPr>
        <p:spPr>
          <a:xfrm>
            <a:off x="571450" y="432675"/>
            <a:ext cx="7431600" cy="381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Clr>
                <a:schemeClr val="lt1"/>
              </a:buClr>
              <a:buSzPts val="1100"/>
              <a:buFont typeface="Arial"/>
              <a:buNone/>
            </a:pPr>
            <a:r>
              <a:rPr lang="en"/>
              <a:t>Practice bias awareness in your conversation</a:t>
            </a:r>
            <a:endParaRPr/>
          </a:p>
          <a:p>
            <a:pPr indent="0" lvl="0" marL="0" rtl="0" algn="l">
              <a:lnSpc>
                <a:spcPct val="100000"/>
              </a:lnSpc>
              <a:spcBef>
                <a:spcPts val="0"/>
              </a:spcBef>
              <a:spcAft>
                <a:spcPts val="0"/>
              </a:spcAft>
              <a:buClr>
                <a:schemeClr val="lt1"/>
              </a:buClr>
              <a:buSzPts val="1100"/>
              <a:buFont typeface="Arial"/>
              <a:buNone/>
            </a:pPr>
            <a:r>
              <a:t/>
            </a:r>
            <a:endParaRPr>
              <a:solidFill>
                <a:schemeClr val="lt1"/>
              </a:solidFill>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p:txBody>
      </p:sp>
      <p:sp>
        <p:nvSpPr>
          <p:cNvPr id="342" name="Google Shape;342;p15"/>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Questions and scenarios you may come across</a:t>
            </a:r>
            <a:endParaRPr/>
          </a:p>
        </p:txBody>
      </p:sp>
      <p:sp>
        <p:nvSpPr>
          <p:cNvPr id="343" name="Google Shape;343;p15"/>
          <p:cNvSpPr txBox="1"/>
          <p:nvPr/>
        </p:nvSpPr>
        <p:spPr>
          <a:xfrm>
            <a:off x="6224681" y="2069500"/>
            <a:ext cx="2383200" cy="3387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a:t>
            </a:r>
            <a:r>
              <a:rPr b="0" i="1" lang="en" sz="1100" u="none" cap="none" strike="noStrike">
                <a:solidFill>
                  <a:srgbClr val="000000"/>
                </a:solidFill>
                <a:latin typeface="Arial"/>
                <a:ea typeface="Arial"/>
                <a:cs typeface="Arial"/>
                <a:sym typeface="Arial"/>
              </a:rPr>
              <a:t>I don't have any unconscious bias when it comes to hiring.</a:t>
            </a:r>
            <a:r>
              <a:rPr b="0" i="0" lang="en" sz="11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344" name="Google Shape;344;p15"/>
          <p:cNvSpPr txBox="1"/>
          <p:nvPr/>
        </p:nvSpPr>
        <p:spPr>
          <a:xfrm>
            <a:off x="3536806" y="2065000"/>
            <a:ext cx="2383200" cy="3387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a:t>
            </a:r>
            <a:r>
              <a:rPr b="0" i="1" lang="en" sz="1100" u="none" cap="none" strike="noStrike">
                <a:solidFill>
                  <a:srgbClr val="000000"/>
                </a:solidFill>
                <a:latin typeface="Arial"/>
                <a:ea typeface="Arial"/>
                <a:cs typeface="Arial"/>
                <a:sym typeface="Arial"/>
              </a:rPr>
              <a:t>This candidate is qualified, but really isn’t a cultural fit.</a:t>
            </a:r>
            <a:r>
              <a:rPr b="0" i="0" lang="en" sz="11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345" name="Google Shape;345;p15"/>
          <p:cNvSpPr txBox="1"/>
          <p:nvPr/>
        </p:nvSpPr>
        <p:spPr>
          <a:xfrm>
            <a:off x="641206" y="2065000"/>
            <a:ext cx="2383200" cy="3387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a:t>
            </a:r>
            <a:r>
              <a:rPr b="0" i="1" lang="en" sz="1100" u="none" cap="none" strike="noStrike">
                <a:solidFill>
                  <a:srgbClr val="000000"/>
                </a:solidFill>
                <a:latin typeface="Arial"/>
                <a:ea typeface="Arial"/>
                <a:cs typeface="Arial"/>
                <a:sym typeface="Arial"/>
              </a:rPr>
              <a:t>I am aware of my biases, but I don't believe they impact my decisions.</a:t>
            </a:r>
            <a:r>
              <a:rPr b="0" i="0" lang="en" sz="1100" u="none" cap="none" strike="noStrike">
                <a:solidFill>
                  <a:srgbClr val="000000"/>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346" name="Google Shape;346;p15"/>
          <p:cNvSpPr txBox="1"/>
          <p:nvPr/>
        </p:nvSpPr>
        <p:spPr>
          <a:xfrm>
            <a:off x="6204975" y="2492200"/>
            <a:ext cx="2423400" cy="2447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dk1"/>
                </a:solidFill>
                <a:latin typeface="Arial"/>
                <a:ea typeface="Arial"/>
                <a:cs typeface="Arial"/>
                <a:sym typeface="Arial"/>
              </a:rPr>
              <a:t>What you can ask:</a:t>
            </a:r>
            <a:br>
              <a:rPr b="1" i="0" lang="en" sz="700" u="none" cap="none" strike="noStrike">
                <a:solidFill>
                  <a:schemeClr val="dk1"/>
                </a:solidFill>
                <a:latin typeface="Arial"/>
                <a:ea typeface="Arial"/>
                <a:cs typeface="Arial"/>
                <a:sym typeface="Arial"/>
              </a:rPr>
            </a:br>
            <a:endParaRPr b="1" i="0" sz="700" u="none" cap="none" strike="noStrike">
              <a:solidFill>
                <a:schemeClr val="dk1"/>
              </a:solidFill>
              <a:latin typeface="Arial"/>
              <a:ea typeface="Arial"/>
              <a:cs typeface="Arial"/>
              <a:sym typeface="Arial"/>
            </a:endParaRPr>
          </a:p>
          <a:p>
            <a:pPr indent="-158750" lvl="0" marL="228600" marR="0" rtl="0" algn="l">
              <a:lnSpc>
                <a:spcPct val="100000"/>
              </a:lnSpc>
              <a:spcBef>
                <a:spcPts val="0"/>
              </a:spcBef>
              <a:spcAft>
                <a:spcPts val="0"/>
              </a:spcAft>
              <a:buClr>
                <a:schemeClr val="dk1"/>
              </a:buClr>
              <a:buSzPts val="700"/>
              <a:buFont typeface="Arial"/>
              <a:buChar char="●"/>
            </a:pPr>
            <a:r>
              <a:rPr b="0" i="0" lang="en" sz="700" u="none" cap="none" strike="noStrike">
                <a:solidFill>
                  <a:schemeClr val="dk1"/>
                </a:solidFill>
                <a:latin typeface="Arial"/>
                <a:ea typeface="Arial"/>
                <a:cs typeface="Arial"/>
                <a:sym typeface="Arial"/>
              </a:rPr>
              <a:t>Are we being as inclusive as possible? </a:t>
            </a:r>
            <a:endParaRPr b="0" i="0" sz="700" u="none" cap="none" strike="noStrike">
              <a:solidFill>
                <a:schemeClr val="dk1"/>
              </a:solidFill>
              <a:latin typeface="Arial"/>
              <a:ea typeface="Arial"/>
              <a:cs typeface="Arial"/>
              <a:sym typeface="Arial"/>
            </a:endParaRPr>
          </a:p>
          <a:p>
            <a:pPr indent="-158750" lvl="0" marL="228600" marR="0" rtl="0" algn="l">
              <a:lnSpc>
                <a:spcPct val="100000"/>
              </a:lnSpc>
              <a:spcBef>
                <a:spcPts val="0"/>
              </a:spcBef>
              <a:spcAft>
                <a:spcPts val="0"/>
              </a:spcAft>
              <a:buClr>
                <a:schemeClr val="dk1"/>
              </a:buClr>
              <a:buSzPts val="700"/>
              <a:buFont typeface="Arial"/>
              <a:buChar char="●"/>
            </a:pPr>
            <a:r>
              <a:rPr b="0" i="0" lang="en" sz="700" u="none" cap="none" strike="noStrike">
                <a:solidFill>
                  <a:schemeClr val="dk1"/>
                </a:solidFill>
                <a:latin typeface="Arial"/>
                <a:ea typeface="Arial"/>
                <a:cs typeface="Arial"/>
                <a:sym typeface="Arial"/>
              </a:rPr>
              <a:t>How would a group with a different viewpoint to ours see the current discussion? </a:t>
            </a:r>
            <a:endParaRPr b="0" i="0" sz="700" u="none" cap="none" strike="noStrike">
              <a:solidFill>
                <a:schemeClr val="dk1"/>
              </a:solidFill>
              <a:latin typeface="Arial"/>
              <a:ea typeface="Arial"/>
              <a:cs typeface="Arial"/>
              <a:sym typeface="Arial"/>
            </a:endParaRPr>
          </a:p>
          <a:p>
            <a:pPr indent="-158750" lvl="0" marL="228600" marR="0" rtl="0" algn="l">
              <a:lnSpc>
                <a:spcPct val="100000"/>
              </a:lnSpc>
              <a:spcBef>
                <a:spcPts val="0"/>
              </a:spcBef>
              <a:spcAft>
                <a:spcPts val="0"/>
              </a:spcAft>
              <a:buClr>
                <a:schemeClr val="dk1"/>
              </a:buClr>
              <a:buSzPts val="700"/>
              <a:buFont typeface="Arial"/>
              <a:buChar char="●"/>
            </a:pPr>
            <a:r>
              <a:rPr b="0" i="0" lang="en" sz="700" u="none" cap="none" strike="noStrike">
                <a:solidFill>
                  <a:schemeClr val="dk1"/>
                </a:solidFill>
                <a:latin typeface="Arial"/>
                <a:ea typeface="Arial"/>
                <a:cs typeface="Arial"/>
                <a:sym typeface="Arial"/>
              </a:rPr>
              <a:t>Have we considered this alternative view at all?</a:t>
            </a:r>
            <a:endParaRPr b="0" i="0" sz="700" u="none" cap="none" strike="noStrike">
              <a:solidFill>
                <a:schemeClr val="dk1"/>
              </a:solidFill>
              <a:latin typeface="Arial"/>
              <a:ea typeface="Arial"/>
              <a:cs typeface="Arial"/>
              <a:sym typeface="Arial"/>
            </a:endParaRPr>
          </a:p>
          <a:p>
            <a:pPr indent="-158750" lvl="0" marL="228600" marR="0" rtl="0" algn="l">
              <a:lnSpc>
                <a:spcPct val="100000"/>
              </a:lnSpc>
              <a:spcBef>
                <a:spcPts val="0"/>
              </a:spcBef>
              <a:spcAft>
                <a:spcPts val="0"/>
              </a:spcAft>
              <a:buClr>
                <a:schemeClr val="dk1"/>
              </a:buClr>
              <a:buSzPts val="700"/>
              <a:buFont typeface="Arial"/>
              <a:buChar char="●"/>
            </a:pPr>
            <a:r>
              <a:rPr b="0" i="0" lang="en" sz="700" u="none" cap="none" strike="noStrike">
                <a:solidFill>
                  <a:schemeClr val="dk1"/>
                </a:solidFill>
                <a:latin typeface="Arial"/>
                <a:ea typeface="Arial"/>
                <a:cs typeface="Arial"/>
                <a:sym typeface="Arial"/>
              </a:rPr>
              <a:t>Can we take a step back?</a:t>
            </a:r>
            <a:endParaRPr b="0" i="0" sz="700" u="none" cap="none" strike="noStrike">
              <a:solidFill>
                <a:schemeClr val="dk1"/>
              </a:solidFill>
              <a:latin typeface="Arial"/>
              <a:ea typeface="Arial"/>
              <a:cs typeface="Arial"/>
              <a:sym typeface="Arial"/>
            </a:endParaRPr>
          </a:p>
          <a:p>
            <a:pPr indent="-158750" lvl="0" marL="228600" marR="0" rtl="0" algn="l">
              <a:lnSpc>
                <a:spcPct val="100000"/>
              </a:lnSpc>
              <a:spcBef>
                <a:spcPts val="0"/>
              </a:spcBef>
              <a:spcAft>
                <a:spcPts val="0"/>
              </a:spcAft>
              <a:buClr>
                <a:schemeClr val="dk1"/>
              </a:buClr>
              <a:buSzPts val="700"/>
              <a:buFont typeface="Arial"/>
              <a:buChar char="●"/>
            </a:pPr>
            <a:r>
              <a:rPr b="0" i="0" lang="en" sz="700" u="none" cap="none" strike="noStrike">
                <a:solidFill>
                  <a:schemeClr val="dk1"/>
                </a:solidFill>
                <a:latin typeface="Arial"/>
                <a:ea typeface="Arial"/>
                <a:cs typeface="Arial"/>
                <a:sym typeface="Arial"/>
              </a:rPr>
              <a:t>What would it look like if?</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en" sz="700" u="none" cap="none" strike="noStrike">
                <a:solidFill>
                  <a:schemeClr val="dk1"/>
                </a:solidFill>
                <a:latin typeface="Arial"/>
                <a:ea typeface="Arial"/>
                <a:cs typeface="Arial"/>
                <a:sym typeface="Arial"/>
              </a:rPr>
              <a:t>What you can say: </a:t>
            </a:r>
            <a:br>
              <a:rPr b="1" i="0" lang="en" sz="700" u="none" cap="none" strike="noStrike">
                <a:solidFill>
                  <a:schemeClr val="dk1"/>
                </a:solidFill>
                <a:latin typeface="Arial"/>
                <a:ea typeface="Arial"/>
                <a:cs typeface="Arial"/>
                <a:sym typeface="Arial"/>
              </a:rPr>
            </a:br>
            <a:br>
              <a:rPr b="0" i="0" lang="en" sz="700" u="none" cap="none" strike="noStrike">
                <a:solidFill>
                  <a:schemeClr val="dk1"/>
                </a:solidFill>
                <a:latin typeface="Arial"/>
                <a:ea typeface="Arial"/>
                <a:cs typeface="Arial"/>
                <a:sym typeface="Arial"/>
              </a:rPr>
            </a:br>
            <a:r>
              <a:rPr b="0" i="0" lang="en" sz="700" u="none" cap="none" strike="noStrike">
                <a:solidFill>
                  <a:schemeClr val="dk1"/>
                </a:solidFill>
                <a:latin typeface="Arial"/>
                <a:ea typeface="Arial"/>
                <a:cs typeface="Arial"/>
                <a:sym typeface="Arial"/>
              </a:rPr>
              <a:t>Set and share clear goals with the Hiring team before the interviews start as well as agreeing on as well as agreeing on selection criteria, ranking its importance, and creating an aligned evaluation tool that reflects the criteria and priorities.  It also means making sure all team members understand the different forms of bias so that they can work to mitigate them from occurring. During the interview process, you should predefine merit and standard questions to support fairness and lessen subjectivity.</a:t>
            </a:r>
            <a:endParaRPr b="0" i="0" sz="700" u="none" cap="none" strike="noStrike">
              <a:solidFill>
                <a:schemeClr val="dk1"/>
              </a:solidFill>
              <a:latin typeface="Arial"/>
              <a:ea typeface="Arial"/>
              <a:cs typeface="Arial"/>
              <a:sym typeface="Arial"/>
            </a:endParaRPr>
          </a:p>
        </p:txBody>
      </p:sp>
      <p:sp>
        <p:nvSpPr>
          <p:cNvPr id="347" name="Google Shape;347;p15"/>
          <p:cNvSpPr/>
          <p:nvPr/>
        </p:nvSpPr>
        <p:spPr>
          <a:xfrm>
            <a:off x="571500" y="884"/>
            <a:ext cx="26652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Moments that Matter: Dialogue with Leaders</a:t>
            </a:r>
            <a:endParaRPr b="0" i="0" sz="900" u="none" cap="none" strike="noStrike">
              <a:solidFill>
                <a:schemeClr val="lt1"/>
              </a:solidFill>
              <a:latin typeface="Arial"/>
              <a:ea typeface="Arial"/>
              <a:cs typeface="Arial"/>
              <a:sym typeface="Arial"/>
            </a:endParaRPr>
          </a:p>
        </p:txBody>
      </p:sp>
      <p:sp>
        <p:nvSpPr>
          <p:cNvPr id="348" name="Google Shape;348;p15"/>
          <p:cNvSpPr txBox="1"/>
          <p:nvPr/>
        </p:nvSpPr>
        <p:spPr>
          <a:xfrm>
            <a:off x="571450" y="1246325"/>
            <a:ext cx="8229600" cy="679200"/>
          </a:xfrm>
          <a:prstGeom prst="rect">
            <a:avLst/>
          </a:prstGeom>
          <a:solidFill>
            <a:srgbClr val="F2D4FF"/>
          </a:solidFill>
          <a:ln>
            <a:noFill/>
          </a:ln>
        </p:spPr>
        <p:txBody>
          <a:bodyPr anchorCtr="0" anchor="ctr" bIns="72000" lIns="144000" spcFirstLastPara="1" rIns="180000" wrap="square" tIns="720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200" u="none" cap="none" strike="noStrike">
              <a:solidFill>
                <a:srgbClr val="000000"/>
              </a:solidFill>
              <a:latin typeface="Arial"/>
              <a:ea typeface="Arial"/>
              <a:cs typeface="Arial"/>
              <a:sym typeface="Arial"/>
            </a:endParaRPr>
          </a:p>
        </p:txBody>
      </p:sp>
      <p:sp>
        <p:nvSpPr>
          <p:cNvPr id="349" name="Google Shape;349;p15"/>
          <p:cNvSpPr txBox="1"/>
          <p:nvPr/>
        </p:nvSpPr>
        <p:spPr>
          <a:xfrm>
            <a:off x="1180075" y="1322525"/>
            <a:ext cx="7342800" cy="5232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lt1"/>
              </a:buClr>
              <a:buSzPts val="1100"/>
              <a:buFont typeface="Arial"/>
              <a:buNone/>
            </a:pPr>
            <a:r>
              <a:rPr b="0" i="0" lang="en" sz="1100" u="none" cap="none" strike="noStrike">
                <a:solidFill>
                  <a:srgbClr val="000000"/>
                </a:solidFill>
                <a:latin typeface="Arial"/>
                <a:ea typeface="Arial"/>
                <a:cs typeface="Arial"/>
                <a:sym typeface="Arial"/>
              </a:rPr>
              <a:t>         Facing tough questions in your intake or interview debrief conversations from leaders / hiring managers? Here are some examples of scenarios you can face and some possible ways for you to respond with confidence.</a:t>
            </a:r>
            <a:endParaRPr b="0" i="0" sz="1100" u="none" cap="none" strike="noStrike">
              <a:solidFill>
                <a:srgbClr val="000000"/>
              </a:solidFill>
              <a:latin typeface="Arial"/>
              <a:ea typeface="Arial"/>
              <a:cs typeface="Arial"/>
              <a:sym typeface="Arial"/>
            </a:endParaRPr>
          </a:p>
        </p:txBody>
      </p:sp>
      <p:pic>
        <p:nvPicPr>
          <p:cNvPr id="350" name="Google Shape;350;p15"/>
          <p:cNvPicPr preferRelativeResize="0"/>
          <p:nvPr/>
        </p:nvPicPr>
        <p:blipFill rotWithShape="1">
          <a:blip r:embed="rId4">
            <a:alphaModFix/>
          </a:blip>
          <a:srcRect b="0" l="0" r="0" t="0"/>
          <a:stretch/>
        </p:blipFill>
        <p:spPr>
          <a:xfrm>
            <a:off x="679869" y="1348237"/>
            <a:ext cx="475350" cy="475375"/>
          </a:xfrm>
          <a:prstGeom prst="rect">
            <a:avLst/>
          </a:prstGeom>
          <a:noFill/>
          <a:ln>
            <a:noFill/>
          </a:ln>
        </p:spPr>
      </p:pic>
      <p:sp>
        <p:nvSpPr>
          <p:cNvPr id="351" name="Google Shape;351;p15">
            <a:hlinkClick action="ppaction://hlinksldjump" r:id="rId5"/>
          </p:cNvPr>
          <p:cNvSpPr/>
          <p:nvPr/>
        </p:nvSpPr>
        <p:spPr>
          <a:xfrm>
            <a:off x="7621075" y="4788700"/>
            <a:ext cx="1530000" cy="306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Back to theme overview</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16"/>
          <p:cNvSpPr txBox="1"/>
          <p:nvPr>
            <p:ph type="title"/>
          </p:nvPr>
        </p:nvSpPr>
        <p:spPr>
          <a:xfrm>
            <a:off x="571450" y="432675"/>
            <a:ext cx="7431600" cy="5727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None/>
            </a:pPr>
            <a:r>
              <a:rPr lang="en"/>
              <a:t>The influence of unconscious bias</a:t>
            </a:r>
            <a:endParaRPr/>
          </a:p>
        </p:txBody>
      </p:sp>
      <p:sp>
        <p:nvSpPr>
          <p:cNvPr id="357" name="Google Shape;357;p16"/>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Common Biases and mitigation strategies</a:t>
            </a:r>
            <a:endParaRPr/>
          </a:p>
          <a:p>
            <a:pPr indent="0" lvl="0" marL="0" rtl="0" algn="l">
              <a:lnSpc>
                <a:spcPct val="105000"/>
              </a:lnSpc>
              <a:spcBef>
                <a:spcPts val="0"/>
              </a:spcBef>
              <a:spcAft>
                <a:spcPts val="0"/>
              </a:spcAft>
              <a:buSzPts val="1700"/>
              <a:buNone/>
            </a:pPr>
            <a:r>
              <a:t/>
            </a:r>
            <a:endParaRPr/>
          </a:p>
        </p:txBody>
      </p:sp>
      <p:sp>
        <p:nvSpPr>
          <p:cNvPr id="358" name="Google Shape;358;p16"/>
          <p:cNvSpPr txBox="1"/>
          <p:nvPr/>
        </p:nvSpPr>
        <p:spPr>
          <a:xfrm>
            <a:off x="728378" y="2160000"/>
            <a:ext cx="3818100" cy="4914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BC36F0"/>
                </a:solidFill>
                <a:latin typeface="Arial"/>
                <a:ea typeface="Arial"/>
                <a:cs typeface="Arial"/>
                <a:sym typeface="Arial"/>
              </a:rPr>
              <a:t>Attribution Bias</a:t>
            </a:r>
            <a:r>
              <a:rPr b="0" i="0" lang="en" sz="1000" u="none" cap="none" strike="noStrike">
                <a:solidFill>
                  <a:srgbClr val="BC36F0"/>
                </a:solidFill>
                <a:latin typeface="Arial"/>
                <a:ea typeface="Arial"/>
                <a:cs typeface="Arial"/>
                <a:sym typeface="Arial"/>
              </a:rPr>
              <a:t>:</a:t>
            </a:r>
            <a:r>
              <a:rPr b="0" i="0" lang="en" sz="1000" u="none" cap="none" strike="noStrike">
                <a:solidFill>
                  <a:srgbClr val="000000"/>
                </a:solidFill>
                <a:latin typeface="Arial"/>
                <a:ea typeface="Arial"/>
                <a:cs typeface="Arial"/>
                <a:sym typeface="Arial"/>
              </a:rPr>
              <a:t> Tendency to explain a person’s behaviour by referring to their </a:t>
            </a:r>
            <a:r>
              <a:rPr b="0" i="0" lang="en" sz="1000" u="none" cap="none" strike="noStrike">
                <a:solidFill>
                  <a:srgbClr val="BC36F0"/>
                </a:solidFill>
                <a:latin typeface="Arial"/>
                <a:ea typeface="Arial"/>
                <a:cs typeface="Arial"/>
                <a:sym typeface="Arial"/>
              </a:rPr>
              <a:t>character</a:t>
            </a:r>
            <a:r>
              <a:rPr b="0" i="0" lang="en" sz="1000" u="none" cap="none" strike="noStrike">
                <a:solidFill>
                  <a:srgbClr val="000000"/>
                </a:solidFill>
                <a:latin typeface="Arial"/>
                <a:ea typeface="Arial"/>
                <a:cs typeface="Arial"/>
                <a:sym typeface="Arial"/>
              </a:rPr>
              <a:t> rather than any </a:t>
            </a:r>
            <a:r>
              <a:rPr b="0" i="0" lang="en" sz="1000" u="none" cap="none" strike="noStrike">
                <a:solidFill>
                  <a:srgbClr val="BC36F0"/>
                </a:solidFill>
                <a:latin typeface="Arial"/>
                <a:ea typeface="Arial"/>
                <a:cs typeface="Arial"/>
                <a:sym typeface="Arial"/>
              </a:rPr>
              <a:t>situational factor</a:t>
            </a:r>
            <a:endParaRPr b="0" i="0" sz="1000" u="none" cap="none" strike="noStrike">
              <a:solidFill>
                <a:srgbClr val="BC36F0"/>
              </a:solidFill>
              <a:latin typeface="Arial"/>
              <a:ea typeface="Arial"/>
              <a:cs typeface="Arial"/>
              <a:sym typeface="Arial"/>
            </a:endParaRPr>
          </a:p>
        </p:txBody>
      </p:sp>
      <p:sp>
        <p:nvSpPr>
          <p:cNvPr id="359" name="Google Shape;359;p16"/>
          <p:cNvSpPr txBox="1"/>
          <p:nvPr/>
        </p:nvSpPr>
        <p:spPr>
          <a:xfrm>
            <a:off x="723850" y="3222348"/>
            <a:ext cx="3818100" cy="4914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BC36F0"/>
                </a:solidFill>
                <a:latin typeface="Arial"/>
                <a:ea typeface="Arial"/>
                <a:cs typeface="Arial"/>
                <a:sym typeface="Arial"/>
              </a:rPr>
              <a:t>Confirmation Bias: </a:t>
            </a:r>
            <a:r>
              <a:rPr b="0" i="0" lang="en" sz="1000" u="none" cap="none" strike="noStrike">
                <a:solidFill>
                  <a:srgbClr val="000000"/>
                </a:solidFill>
                <a:latin typeface="Arial"/>
                <a:ea typeface="Arial"/>
                <a:cs typeface="Arial"/>
                <a:sym typeface="Arial"/>
              </a:rPr>
              <a:t> The tendency to </a:t>
            </a:r>
            <a:r>
              <a:rPr b="0" i="0" lang="en" sz="1000" u="none" cap="none" strike="noStrike">
                <a:solidFill>
                  <a:srgbClr val="BC36F0"/>
                </a:solidFill>
                <a:latin typeface="Arial"/>
                <a:ea typeface="Arial"/>
                <a:cs typeface="Arial"/>
                <a:sym typeface="Arial"/>
              </a:rPr>
              <a:t>interpret new evidence</a:t>
            </a:r>
            <a:r>
              <a:rPr b="0" i="0" lang="en" sz="1000" u="none" cap="none" strike="noStrike">
                <a:solidFill>
                  <a:srgbClr val="000000"/>
                </a:solidFill>
                <a:latin typeface="Arial"/>
                <a:ea typeface="Arial"/>
                <a:cs typeface="Arial"/>
                <a:sym typeface="Arial"/>
              </a:rPr>
              <a:t> as confirmation of one's </a:t>
            </a:r>
            <a:r>
              <a:rPr b="0" i="0" lang="en" sz="1000" u="none" cap="none" strike="noStrike">
                <a:solidFill>
                  <a:srgbClr val="BC36F0"/>
                </a:solidFill>
                <a:latin typeface="Arial"/>
                <a:ea typeface="Arial"/>
                <a:cs typeface="Arial"/>
                <a:sym typeface="Arial"/>
              </a:rPr>
              <a:t>existing beliefs or theories</a:t>
            </a:r>
            <a:endParaRPr b="0" i="0" sz="1000" u="none" cap="none" strike="noStrike">
              <a:solidFill>
                <a:srgbClr val="BC36F0"/>
              </a:solidFill>
              <a:latin typeface="Arial"/>
              <a:ea typeface="Arial"/>
              <a:cs typeface="Arial"/>
              <a:sym typeface="Arial"/>
            </a:endParaRPr>
          </a:p>
        </p:txBody>
      </p:sp>
      <p:sp>
        <p:nvSpPr>
          <p:cNvPr id="360" name="Google Shape;360;p16"/>
          <p:cNvSpPr txBox="1"/>
          <p:nvPr/>
        </p:nvSpPr>
        <p:spPr>
          <a:xfrm>
            <a:off x="728378" y="1642000"/>
            <a:ext cx="3818100" cy="4914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BC36F0"/>
                </a:solidFill>
                <a:latin typeface="Arial"/>
                <a:ea typeface="Arial"/>
                <a:cs typeface="Arial"/>
                <a:sym typeface="Arial"/>
              </a:rPr>
              <a:t>Affinity Bias: </a:t>
            </a:r>
            <a:r>
              <a:rPr b="0" i="0" lang="en" sz="1000" u="none" cap="none" strike="noStrike">
                <a:solidFill>
                  <a:srgbClr val="000000"/>
                </a:solidFill>
                <a:latin typeface="Arial"/>
                <a:ea typeface="Arial"/>
                <a:cs typeface="Arial"/>
                <a:sym typeface="Arial"/>
              </a:rPr>
              <a:t>We gravitate toward </a:t>
            </a:r>
            <a:r>
              <a:rPr b="0" i="0" lang="en" sz="1000" u="none" cap="none" strike="noStrike">
                <a:solidFill>
                  <a:srgbClr val="BC36F0"/>
                </a:solidFill>
                <a:latin typeface="Arial"/>
                <a:ea typeface="Arial"/>
                <a:cs typeface="Arial"/>
                <a:sym typeface="Arial"/>
              </a:rPr>
              <a:t>people like ourselves</a:t>
            </a:r>
            <a:r>
              <a:rPr b="0" i="0" lang="en" sz="1000" u="none" cap="none" strike="noStrike">
                <a:solidFill>
                  <a:srgbClr val="000000"/>
                </a:solidFill>
                <a:latin typeface="Arial"/>
                <a:ea typeface="Arial"/>
                <a:cs typeface="Arial"/>
                <a:sym typeface="Arial"/>
              </a:rPr>
              <a:t> in appearance, beliefs, and background. Ask: is this person like me?</a:t>
            </a:r>
            <a:endParaRPr b="0" i="0" sz="1000" u="none" cap="none" strike="noStrike">
              <a:solidFill>
                <a:srgbClr val="000000"/>
              </a:solidFill>
              <a:latin typeface="Arial"/>
              <a:ea typeface="Arial"/>
              <a:cs typeface="Arial"/>
              <a:sym typeface="Arial"/>
            </a:endParaRPr>
          </a:p>
        </p:txBody>
      </p:sp>
      <p:sp>
        <p:nvSpPr>
          <p:cNvPr id="361" name="Google Shape;361;p16"/>
          <p:cNvSpPr txBox="1"/>
          <p:nvPr/>
        </p:nvSpPr>
        <p:spPr>
          <a:xfrm>
            <a:off x="728378" y="3760786"/>
            <a:ext cx="3818100" cy="4368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BC36F0"/>
                </a:solidFill>
                <a:latin typeface="Arial"/>
                <a:ea typeface="Arial"/>
                <a:cs typeface="Arial"/>
                <a:sym typeface="Arial"/>
              </a:rPr>
              <a:t>Gender/ Racial Bias</a:t>
            </a:r>
            <a:r>
              <a:rPr b="0" i="0" lang="en" sz="1000" u="none" cap="none" strike="noStrike">
                <a:solidFill>
                  <a:srgbClr val="BC36F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A person </a:t>
            </a:r>
            <a:r>
              <a:rPr b="0" i="0" lang="en" sz="1000" u="none" cap="none" strike="noStrike">
                <a:solidFill>
                  <a:srgbClr val="BC36F0"/>
                </a:solidFill>
                <a:latin typeface="Arial"/>
                <a:ea typeface="Arial"/>
                <a:cs typeface="Arial"/>
                <a:sym typeface="Arial"/>
              </a:rPr>
              <a:t>receiving different treatment</a:t>
            </a:r>
            <a:r>
              <a:rPr b="0" i="0" lang="en" sz="1000" u="none" cap="none" strike="noStrike">
                <a:solidFill>
                  <a:srgbClr val="000000"/>
                </a:solidFill>
                <a:latin typeface="Arial"/>
                <a:ea typeface="Arial"/>
                <a:cs typeface="Arial"/>
                <a:sym typeface="Arial"/>
              </a:rPr>
              <a:t> based on the person's gender or racial identity</a:t>
            </a:r>
            <a:endParaRPr b="0" i="0" sz="1000" u="none" cap="none" strike="noStrike">
              <a:solidFill>
                <a:srgbClr val="000000"/>
              </a:solidFill>
              <a:latin typeface="Arial"/>
              <a:ea typeface="Arial"/>
              <a:cs typeface="Arial"/>
              <a:sym typeface="Arial"/>
            </a:endParaRPr>
          </a:p>
        </p:txBody>
      </p:sp>
      <p:sp>
        <p:nvSpPr>
          <p:cNvPr id="362" name="Google Shape;362;p16"/>
          <p:cNvSpPr txBox="1"/>
          <p:nvPr/>
        </p:nvSpPr>
        <p:spPr>
          <a:xfrm>
            <a:off x="723850" y="4243324"/>
            <a:ext cx="3818100" cy="4914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BC36F0"/>
                </a:solidFill>
                <a:latin typeface="Arial"/>
                <a:ea typeface="Arial"/>
                <a:cs typeface="Arial"/>
                <a:sym typeface="Arial"/>
              </a:rPr>
              <a:t>Halo / Horn Effect:</a:t>
            </a:r>
            <a:r>
              <a:rPr b="0" i="0" lang="en" sz="1100" u="none" cap="none" strike="noStrike">
                <a:solidFill>
                  <a:srgbClr val="000000"/>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A form of cognitive bias that causes </a:t>
            </a:r>
            <a:r>
              <a:rPr b="0" i="0" lang="en" sz="1000" u="none" cap="none" strike="noStrike">
                <a:solidFill>
                  <a:srgbClr val="BC36F0"/>
                </a:solidFill>
                <a:latin typeface="Arial"/>
                <a:ea typeface="Arial"/>
                <a:cs typeface="Arial"/>
                <a:sym typeface="Arial"/>
              </a:rPr>
              <a:t>positive / negative perceptions</a:t>
            </a:r>
            <a:r>
              <a:rPr b="0" i="0" lang="en" sz="1000" u="none" cap="none" strike="noStrike">
                <a:solidFill>
                  <a:srgbClr val="000000"/>
                </a:solidFill>
                <a:latin typeface="Arial"/>
                <a:ea typeface="Arial"/>
                <a:cs typeface="Arial"/>
                <a:sym typeface="Arial"/>
              </a:rPr>
              <a:t> based on a single trait</a:t>
            </a:r>
            <a:endParaRPr b="0" i="0" sz="1100" u="none" cap="none" strike="noStrike">
              <a:solidFill>
                <a:srgbClr val="000000"/>
              </a:solidFill>
              <a:latin typeface="Arial"/>
              <a:ea typeface="Arial"/>
              <a:cs typeface="Arial"/>
              <a:sym typeface="Arial"/>
            </a:endParaRPr>
          </a:p>
        </p:txBody>
      </p:sp>
      <p:sp>
        <p:nvSpPr>
          <p:cNvPr id="363" name="Google Shape;363;p16"/>
          <p:cNvSpPr txBox="1"/>
          <p:nvPr/>
        </p:nvSpPr>
        <p:spPr>
          <a:xfrm>
            <a:off x="728378" y="2691174"/>
            <a:ext cx="3818100" cy="4914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BC36F0"/>
                </a:solidFill>
                <a:latin typeface="Arial"/>
                <a:ea typeface="Arial"/>
                <a:cs typeface="Arial"/>
                <a:sym typeface="Arial"/>
              </a:rPr>
              <a:t>Recency Bias: </a:t>
            </a:r>
            <a:r>
              <a:rPr b="0" i="0" lang="en" sz="1000" u="none" cap="none" strike="noStrike">
                <a:solidFill>
                  <a:schemeClr val="accent2"/>
                </a:solidFill>
                <a:latin typeface="Arial"/>
                <a:ea typeface="Arial"/>
                <a:cs typeface="Arial"/>
                <a:sym typeface="Arial"/>
              </a:rPr>
              <a:t> </a:t>
            </a:r>
            <a:r>
              <a:rPr b="0" i="0" lang="en" sz="1000" u="none" cap="none" strike="noStrike">
                <a:solidFill>
                  <a:srgbClr val="000000"/>
                </a:solidFill>
                <a:latin typeface="Arial"/>
                <a:ea typeface="Arial"/>
                <a:cs typeface="Arial"/>
                <a:sym typeface="Arial"/>
              </a:rPr>
              <a:t>The tendency to </a:t>
            </a:r>
            <a:r>
              <a:rPr b="0" i="0" lang="en" sz="1000" u="none" cap="none" strike="noStrike">
                <a:solidFill>
                  <a:srgbClr val="414042"/>
                </a:solidFill>
                <a:latin typeface="Arial"/>
                <a:ea typeface="Arial"/>
                <a:cs typeface="Arial"/>
                <a:sym typeface="Arial"/>
              </a:rPr>
              <a:t>the tendency to place too much </a:t>
            </a:r>
            <a:r>
              <a:rPr b="0" i="0" lang="en" sz="1000" u="none" cap="none" strike="noStrike">
                <a:solidFill>
                  <a:srgbClr val="BC36F0"/>
                </a:solidFill>
                <a:latin typeface="Arial"/>
                <a:ea typeface="Arial"/>
                <a:cs typeface="Arial"/>
                <a:sym typeface="Arial"/>
              </a:rPr>
              <a:t>emphasis</a:t>
            </a:r>
            <a:r>
              <a:rPr b="0" i="0" lang="en" sz="1000" u="none" cap="none" strike="noStrike">
                <a:solidFill>
                  <a:srgbClr val="414042"/>
                </a:solidFill>
                <a:latin typeface="Arial"/>
                <a:ea typeface="Arial"/>
                <a:cs typeface="Arial"/>
                <a:sym typeface="Arial"/>
              </a:rPr>
              <a:t> on experiences that are </a:t>
            </a:r>
            <a:r>
              <a:rPr b="0" i="0" lang="en" sz="1000" u="none" cap="none" strike="noStrike">
                <a:solidFill>
                  <a:srgbClr val="BC36F0"/>
                </a:solidFill>
                <a:latin typeface="Arial"/>
                <a:ea typeface="Arial"/>
                <a:cs typeface="Arial"/>
                <a:sym typeface="Arial"/>
              </a:rPr>
              <a:t>freshest in your memory</a:t>
            </a:r>
            <a:endParaRPr b="0" i="0" sz="1000" u="none" cap="none" strike="noStrike">
              <a:solidFill>
                <a:srgbClr val="BC36F0"/>
              </a:solidFill>
              <a:latin typeface="Arial"/>
              <a:ea typeface="Arial"/>
              <a:cs typeface="Arial"/>
              <a:sym typeface="Arial"/>
            </a:endParaRPr>
          </a:p>
        </p:txBody>
      </p:sp>
      <p:sp>
        <p:nvSpPr>
          <p:cNvPr id="364" name="Google Shape;364;p16"/>
          <p:cNvSpPr txBox="1"/>
          <p:nvPr/>
        </p:nvSpPr>
        <p:spPr>
          <a:xfrm>
            <a:off x="724000" y="1269100"/>
            <a:ext cx="3818100" cy="338700"/>
          </a:xfrm>
          <a:prstGeom prst="rect">
            <a:avLst/>
          </a:prstGeom>
          <a:solidFill>
            <a:srgbClr val="F2D4FF"/>
          </a:solid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Common Biases</a:t>
            </a:r>
            <a:endParaRPr b="0" i="0" sz="1400" u="none" cap="none" strike="noStrike">
              <a:solidFill>
                <a:schemeClr val="lt1"/>
              </a:solidFill>
              <a:latin typeface="Arial"/>
              <a:ea typeface="Arial"/>
              <a:cs typeface="Arial"/>
              <a:sym typeface="Arial"/>
            </a:endParaRPr>
          </a:p>
        </p:txBody>
      </p:sp>
      <p:sp>
        <p:nvSpPr>
          <p:cNvPr id="365" name="Google Shape;365;p16"/>
          <p:cNvSpPr txBox="1"/>
          <p:nvPr/>
        </p:nvSpPr>
        <p:spPr>
          <a:xfrm>
            <a:off x="4656400" y="1265550"/>
            <a:ext cx="4068300" cy="338700"/>
          </a:xfrm>
          <a:prstGeom prst="rect">
            <a:avLst/>
          </a:prstGeom>
          <a:solidFill>
            <a:srgbClr val="F2D4FF"/>
          </a:solid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Mitigation Strategies</a:t>
            </a:r>
            <a:endParaRPr b="0" i="0" sz="1400" u="none" cap="none" strike="noStrike">
              <a:solidFill>
                <a:schemeClr val="lt1"/>
              </a:solidFill>
              <a:latin typeface="Arial"/>
              <a:ea typeface="Arial"/>
              <a:cs typeface="Arial"/>
              <a:sym typeface="Arial"/>
            </a:endParaRPr>
          </a:p>
        </p:txBody>
      </p:sp>
      <p:sp>
        <p:nvSpPr>
          <p:cNvPr id="366" name="Google Shape;366;p16"/>
          <p:cNvSpPr txBox="1"/>
          <p:nvPr/>
        </p:nvSpPr>
        <p:spPr>
          <a:xfrm>
            <a:off x="4647425" y="2160000"/>
            <a:ext cx="4077300" cy="4914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During interviews, ask </a:t>
            </a:r>
            <a:r>
              <a:rPr b="0" i="0" lang="en" sz="1000" u="none" cap="none" strike="noStrike">
                <a:solidFill>
                  <a:srgbClr val="BC36F0"/>
                </a:solidFill>
                <a:latin typeface="Arial"/>
                <a:ea typeface="Arial"/>
                <a:cs typeface="Arial"/>
                <a:sym typeface="Arial"/>
              </a:rPr>
              <a:t>behaviour-based questions t</a:t>
            </a:r>
            <a:r>
              <a:rPr b="0" i="0" lang="en" sz="1000" u="none" cap="none" strike="noStrike">
                <a:solidFill>
                  <a:srgbClr val="000000"/>
                </a:solidFill>
                <a:latin typeface="Arial"/>
                <a:ea typeface="Arial"/>
                <a:cs typeface="Arial"/>
                <a:sym typeface="Arial"/>
              </a:rPr>
              <a:t>o delve into a candidate’s true behavioural motivations and preferences. </a:t>
            </a:r>
            <a:endParaRPr b="0" i="0" sz="1000" u="none" cap="none" strike="noStrike">
              <a:solidFill>
                <a:srgbClr val="000000"/>
              </a:solidFill>
              <a:latin typeface="Arial"/>
              <a:ea typeface="Arial"/>
              <a:cs typeface="Arial"/>
              <a:sym typeface="Arial"/>
            </a:endParaRPr>
          </a:p>
        </p:txBody>
      </p:sp>
      <p:sp>
        <p:nvSpPr>
          <p:cNvPr id="367" name="Google Shape;367;p16"/>
          <p:cNvSpPr txBox="1"/>
          <p:nvPr/>
        </p:nvSpPr>
        <p:spPr>
          <a:xfrm>
            <a:off x="4647375" y="3222350"/>
            <a:ext cx="4072800" cy="4914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Seek</a:t>
            </a:r>
            <a:r>
              <a:rPr b="0" i="0" lang="en" sz="1000" u="none" cap="none" strike="noStrike">
                <a:solidFill>
                  <a:srgbClr val="9900FF"/>
                </a:solidFill>
                <a:latin typeface="Arial"/>
                <a:ea typeface="Arial"/>
                <a:cs typeface="Arial"/>
                <a:sym typeface="Arial"/>
              </a:rPr>
              <a:t> </a:t>
            </a:r>
            <a:r>
              <a:rPr b="0" i="0" lang="en" sz="1000" u="none" cap="none" strike="noStrike">
                <a:solidFill>
                  <a:srgbClr val="BC36F0"/>
                </a:solidFill>
                <a:latin typeface="Arial"/>
                <a:ea typeface="Arial"/>
                <a:cs typeface="Arial"/>
                <a:sym typeface="Arial"/>
              </a:rPr>
              <a:t>feedback from multiple, diverse sources</a:t>
            </a:r>
            <a:r>
              <a:rPr b="0" i="0" lang="en" sz="1000" u="none" cap="none" strike="noStrike">
                <a:solidFill>
                  <a:srgbClr val="000000"/>
                </a:solidFill>
                <a:latin typeface="Arial"/>
                <a:ea typeface="Arial"/>
                <a:cs typeface="Arial"/>
                <a:sym typeface="Arial"/>
              </a:rPr>
              <a:t> that may challenge your preexisting beliefs.</a:t>
            </a:r>
            <a:endParaRPr b="0" i="0" sz="1000" u="none" cap="none" strike="noStrike">
              <a:solidFill>
                <a:srgbClr val="000000"/>
              </a:solidFill>
              <a:latin typeface="Arial"/>
              <a:ea typeface="Arial"/>
              <a:cs typeface="Arial"/>
              <a:sym typeface="Arial"/>
            </a:endParaRPr>
          </a:p>
        </p:txBody>
      </p:sp>
      <p:sp>
        <p:nvSpPr>
          <p:cNvPr id="368" name="Google Shape;368;p16"/>
          <p:cNvSpPr txBox="1"/>
          <p:nvPr/>
        </p:nvSpPr>
        <p:spPr>
          <a:xfrm>
            <a:off x="4647475" y="1642000"/>
            <a:ext cx="4077300" cy="4914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Implement policies that promote diversity, such as blind resume reviews or diverse interview panels.</a:t>
            </a:r>
            <a:endParaRPr b="0" i="0" sz="900" u="none" cap="none" strike="noStrike">
              <a:solidFill>
                <a:srgbClr val="000000"/>
              </a:solidFill>
              <a:latin typeface="Arial"/>
              <a:ea typeface="Arial"/>
              <a:cs typeface="Arial"/>
              <a:sym typeface="Arial"/>
            </a:endParaRPr>
          </a:p>
        </p:txBody>
      </p:sp>
      <p:sp>
        <p:nvSpPr>
          <p:cNvPr id="369" name="Google Shape;369;p16"/>
          <p:cNvSpPr txBox="1"/>
          <p:nvPr/>
        </p:nvSpPr>
        <p:spPr>
          <a:xfrm>
            <a:off x="4651781" y="3760775"/>
            <a:ext cx="4072800" cy="4368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Test yourself: Would the evaluation be the same if the employee is of a different gender or race? </a:t>
            </a:r>
            <a:r>
              <a:rPr b="0" i="0" lang="en" sz="1000" u="sng" cap="none" strike="noStrike">
                <a:solidFill>
                  <a:srgbClr val="BC36F0"/>
                </a:solidFill>
                <a:latin typeface="Arial"/>
                <a:ea typeface="Arial"/>
                <a:cs typeface="Arial"/>
                <a:sym typeface="Arial"/>
                <a:hlinkClick r:id="rId3">
                  <a:extLst>
                    <a:ext uri="{A12FA001-AC4F-418D-AE19-62706E023703}">
                      <ahyp:hlinkClr val="tx"/>
                    </a:ext>
                  </a:extLst>
                </a:hlinkClick>
              </a:rPr>
              <a:t>Flip it to test it</a:t>
            </a:r>
            <a:r>
              <a:rPr b="0" i="0" lang="en" sz="1000" u="none" cap="none" strike="noStrike">
                <a:solidFill>
                  <a:srgbClr val="BC36F0"/>
                </a:solidFill>
                <a:latin typeface="Arial"/>
                <a:ea typeface="Arial"/>
                <a:cs typeface="Arial"/>
                <a:sym typeface="Arial"/>
              </a:rPr>
              <a:t>.</a:t>
            </a:r>
            <a:endParaRPr b="0" i="0" sz="1000" u="none" cap="none" strike="noStrike">
              <a:solidFill>
                <a:srgbClr val="BC36F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370" name="Google Shape;370;p16"/>
          <p:cNvSpPr txBox="1"/>
          <p:nvPr/>
        </p:nvSpPr>
        <p:spPr>
          <a:xfrm>
            <a:off x="4651884" y="4243325"/>
            <a:ext cx="4068300" cy="4914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Be mindful of your own biases and assumptions, and challenge them with evidence and logic. Implementing structured interviews, involving multiple interviewers, and conducting reference checks.</a:t>
            </a:r>
            <a:endParaRPr b="0" i="0" sz="1000" u="none" cap="none" strike="noStrike">
              <a:solidFill>
                <a:srgbClr val="000000"/>
              </a:solidFill>
              <a:latin typeface="Arial"/>
              <a:ea typeface="Arial"/>
              <a:cs typeface="Arial"/>
              <a:sym typeface="Arial"/>
            </a:endParaRPr>
          </a:p>
        </p:txBody>
      </p:sp>
      <p:sp>
        <p:nvSpPr>
          <p:cNvPr id="371" name="Google Shape;371;p16"/>
          <p:cNvSpPr txBox="1"/>
          <p:nvPr/>
        </p:nvSpPr>
        <p:spPr>
          <a:xfrm>
            <a:off x="4651781" y="2691175"/>
            <a:ext cx="4072800" cy="491400"/>
          </a:xfrm>
          <a:prstGeom prst="rect">
            <a:avLst/>
          </a:prstGeom>
          <a:noFill/>
          <a:ln cap="flat" cmpd="sng" w="9525">
            <a:solidFill>
              <a:srgbClr val="BC36F0"/>
            </a:solidFill>
            <a:prstDash val="solid"/>
            <a:round/>
            <a:headEnd len="sm" w="sm" type="none"/>
            <a:tailEnd len="sm" w="sm" type="none"/>
          </a:ln>
        </p:spPr>
        <p:txBody>
          <a:bodyPr anchorCtr="0" anchor="t" bIns="91425"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When reviewing the interviews it can be helpful to randomize the process, by reviewing the same section for all candidates before moving on to the next one, instead of reviewing candidate-by-candidate.</a:t>
            </a:r>
            <a:endParaRPr b="0" i="0" sz="900" u="none" cap="none" strike="noStrike">
              <a:solidFill>
                <a:srgbClr val="000000"/>
              </a:solidFill>
              <a:latin typeface="Arial"/>
              <a:ea typeface="Arial"/>
              <a:cs typeface="Arial"/>
              <a:sym typeface="Arial"/>
            </a:endParaRPr>
          </a:p>
        </p:txBody>
      </p:sp>
      <p:sp>
        <p:nvSpPr>
          <p:cNvPr id="372" name="Google Shape;372;p16"/>
          <p:cNvSpPr/>
          <p:nvPr/>
        </p:nvSpPr>
        <p:spPr>
          <a:xfrm>
            <a:off x="571500" y="22375"/>
            <a:ext cx="26652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C0C0C"/>
                </a:solidFill>
                <a:latin typeface="Arial"/>
                <a:ea typeface="Arial"/>
                <a:cs typeface="Arial"/>
                <a:sym typeface="Arial"/>
              </a:rPr>
              <a:t>Moments that Matter: Dialogue with Leaders</a:t>
            </a:r>
            <a:endParaRPr b="0" i="0" sz="900" u="none" cap="none" strike="noStrike">
              <a:solidFill>
                <a:srgbClr val="0C0C0C"/>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7"/>
          <p:cNvSpPr txBox="1"/>
          <p:nvPr>
            <p:ph type="title"/>
          </p:nvPr>
        </p:nvSpPr>
        <p:spPr>
          <a:xfrm>
            <a:off x="571450" y="432675"/>
            <a:ext cx="7431600" cy="381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None/>
            </a:pPr>
            <a:r>
              <a:rPr lang="en"/>
              <a:t>Sourcing diverse talents</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p:txBody>
      </p:sp>
      <p:sp>
        <p:nvSpPr>
          <p:cNvPr id="378" name="Google Shape;378;p17"/>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Context and the important role you play</a:t>
            </a:r>
            <a:endParaRPr/>
          </a:p>
        </p:txBody>
      </p:sp>
      <p:sp>
        <p:nvSpPr>
          <p:cNvPr id="379" name="Google Shape;379;p17"/>
          <p:cNvSpPr txBox="1"/>
          <p:nvPr/>
        </p:nvSpPr>
        <p:spPr>
          <a:xfrm>
            <a:off x="566925" y="2011675"/>
            <a:ext cx="2665200" cy="2774700"/>
          </a:xfrm>
          <a:prstGeom prst="rect">
            <a:avLst/>
          </a:prstGeom>
          <a:solidFill>
            <a:srgbClr val="F5F5F2"/>
          </a:solidFill>
          <a:ln>
            <a:noFill/>
          </a:ln>
        </p:spPr>
        <p:txBody>
          <a:bodyPr anchorCtr="0" anchor="t" bIns="72000" lIns="144000" spcFirstLastPara="1" rIns="144000" wrap="square" tIns="48462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4"/>
                </a:solidFill>
                <a:latin typeface="Arial"/>
                <a:ea typeface="Arial"/>
                <a:cs typeface="Arial"/>
                <a:sym typeface="Arial"/>
              </a:rPr>
              <a:t>TSPs and ERs are in the unique position to bring diverse leaders into the conversation with our most senior leaders and thus directly influence the company culture. Ensure you focus on the following:</a:t>
            </a:r>
            <a:endParaRPr b="0" i="0" sz="800" u="none" cap="none" strike="noStrike">
              <a:solidFill>
                <a:schemeClr val="accent4"/>
              </a:solidFill>
              <a:latin typeface="Arial"/>
              <a:ea typeface="Arial"/>
              <a:cs typeface="Arial"/>
              <a:sym typeface="Arial"/>
            </a:endParaRPr>
          </a:p>
          <a:p>
            <a:pPr indent="-165100" lvl="0" marL="228600" marR="0" rtl="0" algn="l">
              <a:lnSpc>
                <a:spcPct val="100000"/>
              </a:lnSpc>
              <a:spcBef>
                <a:spcPts val="0"/>
              </a:spcBef>
              <a:spcAft>
                <a:spcPts val="0"/>
              </a:spcAft>
              <a:buClr>
                <a:schemeClr val="accent4"/>
              </a:buClr>
              <a:buSzPts val="800"/>
              <a:buFont typeface="Arial"/>
              <a:buChar char="●"/>
            </a:pPr>
            <a:r>
              <a:rPr b="0" i="0" lang="en" sz="800" u="none" cap="none" strike="noStrike">
                <a:solidFill>
                  <a:schemeClr val="accent4"/>
                </a:solidFill>
                <a:latin typeface="Arial"/>
                <a:ea typeface="Arial"/>
                <a:cs typeface="Arial"/>
                <a:sym typeface="Arial"/>
              </a:rPr>
              <a:t>Bringing diverse, validated internal talent (e.g. NGELs) to the leaders’ attention when discussing succession plans. </a:t>
            </a:r>
            <a:endParaRPr b="0" i="0" sz="800" u="none" cap="none" strike="noStrike">
              <a:solidFill>
                <a:schemeClr val="accent4"/>
              </a:solidFill>
              <a:latin typeface="Arial"/>
              <a:ea typeface="Arial"/>
              <a:cs typeface="Arial"/>
              <a:sym typeface="Arial"/>
            </a:endParaRPr>
          </a:p>
          <a:p>
            <a:pPr indent="-165100" lvl="0" marL="228600" marR="0" rtl="0" algn="l">
              <a:lnSpc>
                <a:spcPct val="100000"/>
              </a:lnSpc>
              <a:spcBef>
                <a:spcPts val="0"/>
              </a:spcBef>
              <a:spcAft>
                <a:spcPts val="0"/>
              </a:spcAft>
              <a:buClr>
                <a:schemeClr val="accent4"/>
              </a:buClr>
              <a:buSzPts val="800"/>
              <a:buFont typeface="Arial"/>
              <a:buChar char="●"/>
            </a:pPr>
            <a:r>
              <a:rPr b="0" i="0" lang="en" sz="800" u="none" cap="none" strike="noStrike">
                <a:solidFill>
                  <a:schemeClr val="accent4"/>
                </a:solidFill>
                <a:latin typeface="Arial"/>
                <a:ea typeface="Arial"/>
                <a:cs typeface="Arial"/>
                <a:sym typeface="Arial"/>
              </a:rPr>
              <a:t>Sourcing strategy: A fit for purpose candidate profile &amp; exhaustive list of target companies.</a:t>
            </a:r>
            <a:endParaRPr b="0" i="0" sz="800" u="none" cap="none" strike="noStrike">
              <a:solidFill>
                <a:schemeClr val="accent4"/>
              </a:solidFill>
              <a:latin typeface="Arial"/>
              <a:ea typeface="Arial"/>
              <a:cs typeface="Arial"/>
              <a:sym typeface="Arial"/>
            </a:endParaRPr>
          </a:p>
          <a:p>
            <a:pPr indent="-165100" lvl="0" marL="228600" marR="0" rtl="0" algn="l">
              <a:lnSpc>
                <a:spcPct val="100000"/>
              </a:lnSpc>
              <a:spcBef>
                <a:spcPts val="0"/>
              </a:spcBef>
              <a:spcAft>
                <a:spcPts val="0"/>
              </a:spcAft>
              <a:buClr>
                <a:schemeClr val="accent4"/>
              </a:buClr>
              <a:buSzPts val="800"/>
              <a:buFont typeface="Arial"/>
              <a:buChar char="●"/>
            </a:pPr>
            <a:r>
              <a:rPr b="0" i="0" lang="en" sz="800" u="none" cap="none" strike="noStrike">
                <a:solidFill>
                  <a:schemeClr val="accent4"/>
                </a:solidFill>
                <a:latin typeface="Arial"/>
                <a:ea typeface="Arial"/>
                <a:cs typeface="Arial"/>
                <a:sym typeface="Arial"/>
              </a:rPr>
              <a:t>Identification: Thorough mapping of all the relevant leaders in the target companies.</a:t>
            </a:r>
            <a:endParaRPr b="0" i="0" sz="800" u="none" cap="none" strike="noStrike">
              <a:solidFill>
                <a:schemeClr val="accent4"/>
              </a:solidFill>
              <a:latin typeface="Arial"/>
              <a:ea typeface="Arial"/>
              <a:cs typeface="Arial"/>
              <a:sym typeface="Arial"/>
            </a:endParaRPr>
          </a:p>
          <a:p>
            <a:pPr indent="-165100" lvl="0" marL="228600" marR="0" rtl="0" algn="l">
              <a:lnSpc>
                <a:spcPct val="100000"/>
              </a:lnSpc>
              <a:spcBef>
                <a:spcPts val="0"/>
              </a:spcBef>
              <a:spcAft>
                <a:spcPts val="0"/>
              </a:spcAft>
              <a:buClr>
                <a:schemeClr val="accent4"/>
              </a:buClr>
              <a:buSzPts val="800"/>
              <a:buFont typeface="Arial"/>
              <a:buChar char="●"/>
            </a:pPr>
            <a:r>
              <a:rPr b="0" i="0" lang="en" sz="800" u="none" cap="none" strike="noStrike">
                <a:solidFill>
                  <a:schemeClr val="accent4"/>
                </a:solidFill>
                <a:latin typeface="Arial"/>
                <a:ea typeface="Arial"/>
                <a:cs typeface="Arial"/>
                <a:sym typeface="Arial"/>
              </a:rPr>
              <a:t>Attraction: Positioning the company &amp; the role in an attractive &amp; inclusive manner.</a:t>
            </a:r>
            <a:endParaRPr b="0" i="0" sz="800" u="none" cap="none" strike="noStrike">
              <a:solidFill>
                <a:schemeClr val="accent4"/>
              </a:solidFill>
              <a:latin typeface="Arial"/>
              <a:ea typeface="Arial"/>
              <a:cs typeface="Arial"/>
              <a:sym typeface="Arial"/>
            </a:endParaRPr>
          </a:p>
          <a:p>
            <a:pPr indent="-165100" lvl="0" marL="228600" marR="0" rtl="0" algn="l">
              <a:lnSpc>
                <a:spcPct val="100000"/>
              </a:lnSpc>
              <a:spcBef>
                <a:spcPts val="0"/>
              </a:spcBef>
              <a:spcAft>
                <a:spcPts val="0"/>
              </a:spcAft>
              <a:buClr>
                <a:schemeClr val="accent4"/>
              </a:buClr>
              <a:buSzPts val="800"/>
              <a:buFont typeface="Arial"/>
              <a:buChar char="●"/>
            </a:pPr>
            <a:r>
              <a:rPr b="0" i="0" lang="en" sz="800" u="none" cap="none" strike="noStrike">
                <a:solidFill>
                  <a:schemeClr val="accent4"/>
                </a:solidFill>
                <a:latin typeface="Arial"/>
                <a:ea typeface="Arial"/>
                <a:cs typeface="Arial"/>
                <a:sym typeface="Arial"/>
              </a:rPr>
              <a:t>Assessment: Ensure the best candidates are being prioritised.</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4"/>
                </a:solidFill>
                <a:latin typeface="Arial"/>
                <a:ea typeface="Arial"/>
                <a:cs typeface="Arial"/>
                <a:sym typeface="Arial"/>
              </a:rPr>
              <a:t>More tips &amp; tricks can be found</a:t>
            </a:r>
            <a:r>
              <a:rPr b="1" i="0" lang="en" sz="800" u="none" cap="none" strike="noStrike">
                <a:solidFill>
                  <a:schemeClr val="accent4"/>
                </a:solidFill>
                <a:latin typeface="Arial"/>
                <a:ea typeface="Arial"/>
                <a:cs typeface="Arial"/>
                <a:sym typeface="Arial"/>
              </a:rPr>
              <a:t> </a:t>
            </a:r>
            <a:r>
              <a:rPr b="1" i="0" lang="en" sz="800" u="sng" cap="none" strike="noStrike">
                <a:solidFill>
                  <a:schemeClr val="accent4"/>
                </a:solidFill>
                <a:latin typeface="Arial"/>
                <a:ea typeface="Arial"/>
                <a:cs typeface="Arial"/>
                <a:sym typeface="Arial"/>
                <a:hlinkClick r:id="rId3">
                  <a:extLst>
                    <a:ext uri="{A12FA001-AC4F-418D-AE19-62706E023703}">
                      <ahyp:hlinkClr val="tx"/>
                    </a:ext>
                  </a:extLst>
                </a:hlinkClick>
              </a:rPr>
              <a:t>here</a:t>
            </a:r>
            <a:r>
              <a:rPr b="0" i="0" lang="en" sz="800" u="none" cap="none" strike="noStrike">
                <a:solidFill>
                  <a:schemeClr val="accent4"/>
                </a:solidFill>
                <a:latin typeface="Arial"/>
                <a:ea typeface="Arial"/>
                <a:cs typeface="Arial"/>
                <a:sym typeface="Arial"/>
              </a:rPr>
              <a:t>.</a:t>
            </a:r>
            <a:endParaRPr b="0" i="0" sz="800" u="none" cap="none" strike="noStrike">
              <a:solidFill>
                <a:schemeClr val="accent4"/>
              </a:solidFill>
              <a:latin typeface="Arial"/>
              <a:ea typeface="Arial"/>
              <a:cs typeface="Arial"/>
              <a:sym typeface="Arial"/>
            </a:endParaRPr>
          </a:p>
        </p:txBody>
      </p:sp>
      <p:sp>
        <p:nvSpPr>
          <p:cNvPr id="380" name="Google Shape;380;p17"/>
          <p:cNvSpPr txBox="1"/>
          <p:nvPr/>
        </p:nvSpPr>
        <p:spPr>
          <a:xfrm>
            <a:off x="3355848" y="2011675"/>
            <a:ext cx="2665200" cy="2774700"/>
          </a:xfrm>
          <a:prstGeom prst="rect">
            <a:avLst/>
          </a:prstGeom>
          <a:solidFill>
            <a:srgbClr val="F5F5F2"/>
          </a:solidFill>
          <a:ln>
            <a:noFill/>
          </a:ln>
        </p:spPr>
        <p:txBody>
          <a:bodyPr anchorCtr="0" anchor="t" bIns="72000" lIns="144000" spcFirstLastPara="1" rIns="144000" wrap="square" tIns="3931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4"/>
                </a:solidFill>
                <a:latin typeface="Arial"/>
                <a:ea typeface="Arial"/>
                <a:cs typeface="Arial"/>
                <a:sym typeface="Arial"/>
              </a:rPr>
              <a:t>Casting a wider net to engage a diverse range of candidates and succession candidates while highlighting our commitment to precision, professionalism, and the highest standards in every communication. </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4"/>
                </a:solidFill>
                <a:latin typeface="Arial"/>
                <a:ea typeface="Arial"/>
                <a:cs typeface="Arial"/>
                <a:sym typeface="Arial"/>
              </a:rPr>
              <a:t>Ensure that your language is inclusive and welcoming to everyone, avoiding any that could discourage diversity in your succession candidate and applicant pool. Keep in mind: job adverts should be checked for gender neutrality. This is a legal requirement in a number of countries.</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4"/>
                </a:solidFill>
                <a:latin typeface="Arial"/>
                <a:ea typeface="Arial"/>
                <a:cs typeface="Arial"/>
                <a:sym typeface="Arial"/>
              </a:rPr>
              <a:t>Check out the new </a:t>
            </a:r>
            <a:r>
              <a:rPr b="1" i="0" lang="en" sz="800" u="sng" cap="none" strike="noStrike">
                <a:solidFill>
                  <a:schemeClr val="accent4"/>
                </a:solidFill>
                <a:latin typeface="Arial"/>
                <a:ea typeface="Arial"/>
                <a:cs typeface="Arial"/>
                <a:sym typeface="Arial"/>
                <a:hlinkClick r:id="rId4">
                  <a:extLst>
                    <a:ext uri="{A12FA001-AC4F-418D-AE19-62706E023703}">
                      <ahyp:hlinkClr val="tx"/>
                    </a:ext>
                  </a:extLst>
                </a:hlinkClick>
              </a:rPr>
              <a:t>Toolkit on Gender Sensitive Comms</a:t>
            </a:r>
            <a:r>
              <a:rPr b="0" i="0" lang="en" sz="800" u="none" cap="none" strike="noStrike">
                <a:solidFill>
                  <a:schemeClr val="accent4"/>
                </a:solidFill>
                <a:latin typeface="Arial"/>
                <a:ea typeface="Arial"/>
                <a:cs typeface="Arial"/>
                <a:sym typeface="Arial"/>
              </a:rPr>
              <a:t> to learn how to be more inclusive. </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4"/>
                </a:solidFill>
                <a:latin typeface="Arial"/>
                <a:ea typeface="Arial"/>
                <a:cs typeface="Arial"/>
                <a:sym typeface="Arial"/>
              </a:rPr>
              <a:t>Leverage our </a:t>
            </a:r>
            <a:r>
              <a:rPr b="1" i="0" lang="en" sz="800" u="sng" cap="none" strike="noStrike">
                <a:solidFill>
                  <a:schemeClr val="accent4"/>
                </a:solidFill>
                <a:latin typeface="Arial"/>
                <a:ea typeface="Arial"/>
                <a:cs typeface="Arial"/>
                <a:sym typeface="Arial"/>
                <a:hlinkClick r:id="rId5">
                  <a:extLst>
                    <a:ext uri="{A12FA001-AC4F-418D-AE19-62706E023703}">
                      <ahyp:hlinkClr val="tx"/>
                    </a:ext>
                  </a:extLst>
                </a:hlinkClick>
              </a:rPr>
              <a:t>Employee Resource Groups</a:t>
            </a:r>
            <a:r>
              <a:rPr b="0" i="0" lang="en" sz="800" u="none" cap="none" strike="noStrike">
                <a:solidFill>
                  <a:schemeClr val="accent4"/>
                </a:solidFill>
                <a:latin typeface="Arial"/>
                <a:ea typeface="Arial"/>
                <a:cs typeface="Arial"/>
                <a:sym typeface="Arial"/>
              </a:rPr>
              <a:t> to read your job ads and role requirements to find bias or </a:t>
            </a:r>
            <a:r>
              <a:rPr b="1" i="0" lang="en" sz="800" u="none" cap="none" strike="noStrike">
                <a:solidFill>
                  <a:schemeClr val="accent4"/>
                </a:solidFill>
                <a:latin typeface="Arial"/>
                <a:ea typeface="Arial"/>
                <a:cs typeface="Arial"/>
                <a:sym typeface="Arial"/>
              </a:rPr>
              <a:t>red flags</a:t>
            </a:r>
            <a:r>
              <a:rPr b="0" i="0" lang="en" sz="800" u="none" cap="none" strike="noStrike">
                <a:solidFill>
                  <a:schemeClr val="accent4"/>
                </a:solidFill>
                <a:latin typeface="Arial"/>
                <a:ea typeface="Arial"/>
                <a:cs typeface="Arial"/>
                <a:sym typeface="Arial"/>
              </a:rPr>
              <a:t> that your team may have overlooked.</a:t>
            </a:r>
            <a:endParaRPr b="0" i="0" sz="800" u="none" cap="none" strike="noStrike">
              <a:solidFill>
                <a:schemeClr val="accent4"/>
              </a:solidFill>
              <a:latin typeface="Arial"/>
              <a:ea typeface="Arial"/>
              <a:cs typeface="Arial"/>
              <a:sym typeface="Arial"/>
            </a:endParaRPr>
          </a:p>
        </p:txBody>
      </p:sp>
      <p:sp>
        <p:nvSpPr>
          <p:cNvPr id="381" name="Google Shape;381;p17"/>
          <p:cNvSpPr txBox="1"/>
          <p:nvPr/>
        </p:nvSpPr>
        <p:spPr>
          <a:xfrm>
            <a:off x="6135875" y="2014024"/>
            <a:ext cx="2665200" cy="2774700"/>
          </a:xfrm>
          <a:prstGeom prst="rect">
            <a:avLst/>
          </a:prstGeom>
          <a:solidFill>
            <a:srgbClr val="F5F5F2"/>
          </a:solidFill>
          <a:ln>
            <a:noFill/>
          </a:ln>
        </p:spPr>
        <p:txBody>
          <a:bodyPr anchorCtr="0" anchor="t" bIns="72000" lIns="144000" spcFirstLastPara="1" rIns="144000" wrap="square" tIns="393175">
            <a:no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4"/>
                </a:solidFill>
                <a:latin typeface="Arial"/>
                <a:ea typeface="Arial"/>
                <a:cs typeface="Arial"/>
                <a:sym typeface="Arial"/>
              </a:rPr>
              <a:t>When discussing Succession Plans, ensure to highlight validated diverse talents (e.g. NextGen Leaders) for roles and opportunities, in order to foster talent fluidity and broker career opportunities.</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 sz="800" u="sng" cap="none" strike="noStrike">
                <a:solidFill>
                  <a:schemeClr val="accent4"/>
                </a:solidFill>
                <a:latin typeface="Arial"/>
                <a:ea typeface="Arial"/>
                <a:cs typeface="Arial"/>
                <a:sym typeface="Arial"/>
                <a:hlinkClick r:id="rId6">
                  <a:extLst>
                    <a:ext uri="{A12FA001-AC4F-418D-AE19-62706E023703}">
                      <ahyp:hlinkClr val="tx"/>
                    </a:ext>
                  </a:extLst>
                </a:hlinkClick>
              </a:rPr>
              <a:t>Diverse Sourcing</a:t>
            </a:r>
            <a:r>
              <a:rPr b="0" i="0" lang="en" sz="800" u="none" cap="none" strike="noStrike">
                <a:solidFill>
                  <a:schemeClr val="accent4"/>
                </a:solidFill>
                <a:latin typeface="Arial"/>
                <a:ea typeface="Arial"/>
                <a:cs typeface="Arial"/>
                <a:sym typeface="Arial"/>
              </a:rPr>
              <a:t>: When pipelining externally, get creative with Boolean Operators: Think about the terms that could be searched for that would be relatively unique to the people you are trying to find and test any ideas you come up with to verify. Further tips </a:t>
            </a:r>
            <a:r>
              <a:rPr b="1" i="0" lang="en" sz="800" u="sng" cap="none" strike="noStrike">
                <a:solidFill>
                  <a:schemeClr val="accent4"/>
                </a:solidFill>
                <a:latin typeface="Arial"/>
                <a:ea typeface="Arial"/>
                <a:cs typeface="Arial"/>
                <a:sym typeface="Arial"/>
                <a:hlinkClick r:id="rId7">
                  <a:extLst>
                    <a:ext uri="{A12FA001-AC4F-418D-AE19-62706E023703}">
                      <ahyp:hlinkClr val="tx"/>
                    </a:ext>
                  </a:extLst>
                </a:hlinkClick>
              </a:rPr>
              <a:t>here</a:t>
            </a:r>
            <a:r>
              <a:rPr b="0" i="0" lang="en" sz="800" u="none" cap="none" strike="noStrike">
                <a:solidFill>
                  <a:schemeClr val="accent4"/>
                </a:solidFill>
                <a:latin typeface="Arial"/>
                <a:ea typeface="Arial"/>
                <a:cs typeface="Arial"/>
                <a:sym typeface="Arial"/>
              </a:rPr>
              <a:t>.</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1" i="0" lang="en" sz="800" u="sng" cap="none" strike="noStrike">
                <a:solidFill>
                  <a:schemeClr val="accent4"/>
                </a:solidFill>
                <a:latin typeface="Arial"/>
                <a:ea typeface="Arial"/>
                <a:cs typeface="Arial"/>
                <a:sym typeface="Arial"/>
                <a:hlinkClick r:id="rId8">
                  <a:extLst>
                    <a:ext uri="{A12FA001-AC4F-418D-AE19-62706E023703}">
                      <ahyp:hlinkClr val="tx"/>
                    </a:ext>
                  </a:extLst>
                </a:hlinkClick>
              </a:rPr>
              <a:t>Diverse Talent in Recruiting and Hiring</a:t>
            </a:r>
            <a:r>
              <a:rPr b="0" i="0" lang="en" sz="800" u="none" cap="none" strike="noStrike">
                <a:solidFill>
                  <a:schemeClr val="accent4"/>
                </a:solidFill>
                <a:latin typeface="Arial"/>
                <a:ea typeface="Arial"/>
                <a:cs typeface="Arial"/>
                <a:sym typeface="Arial"/>
              </a:rPr>
              <a:t>:</a:t>
            </a:r>
            <a:r>
              <a:rPr b="1" i="0" lang="en" sz="800" u="none" cap="none" strike="noStrike">
                <a:solidFill>
                  <a:schemeClr val="accent4"/>
                </a:solidFill>
                <a:latin typeface="Arial"/>
                <a:ea typeface="Arial"/>
                <a:cs typeface="Arial"/>
                <a:sym typeface="Arial"/>
              </a:rPr>
              <a:t> </a:t>
            </a:r>
            <a:r>
              <a:rPr b="0" i="0" lang="en" sz="800" u="none" cap="none" strike="noStrike">
                <a:solidFill>
                  <a:schemeClr val="accent4"/>
                </a:solidFill>
                <a:latin typeface="Arial"/>
                <a:ea typeface="Arial"/>
                <a:cs typeface="Arial"/>
                <a:sym typeface="Arial"/>
              </a:rPr>
              <a:t>This course is a guide that can help you develop a diversity hiring strategy, increase your candidate pool, and remove bias from your screening and interview process.</a:t>
            </a:r>
            <a:endParaRPr b="0" i="0" sz="1000" u="none" cap="none" strike="noStrike">
              <a:solidFill>
                <a:schemeClr val="accent4"/>
              </a:solidFill>
              <a:latin typeface="Arial"/>
              <a:ea typeface="Arial"/>
              <a:cs typeface="Arial"/>
              <a:sym typeface="Arial"/>
            </a:endParaRPr>
          </a:p>
        </p:txBody>
      </p:sp>
      <p:sp>
        <p:nvSpPr>
          <p:cNvPr id="382" name="Google Shape;382;p17"/>
          <p:cNvSpPr txBox="1"/>
          <p:nvPr/>
        </p:nvSpPr>
        <p:spPr>
          <a:xfrm>
            <a:off x="3385837" y="2065000"/>
            <a:ext cx="2665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Inclusive language and communication</a:t>
            </a:r>
            <a:r>
              <a:rPr b="0" i="0" lang="en" sz="1200" u="none" cap="none" strike="noStrike">
                <a:solidFill>
                  <a:srgbClr val="888888"/>
                </a:solidFill>
                <a:latin typeface="Arial"/>
                <a:ea typeface="Arial"/>
                <a:cs typeface="Arial"/>
                <a:sym typeface="Arial"/>
              </a:rPr>
              <a:t> </a:t>
            </a:r>
            <a:endParaRPr b="0" i="0" sz="1200" u="none" cap="none" strike="noStrike">
              <a:solidFill>
                <a:srgbClr val="888888"/>
              </a:solidFill>
              <a:latin typeface="Arial"/>
              <a:ea typeface="Arial"/>
              <a:cs typeface="Arial"/>
              <a:sym typeface="Arial"/>
            </a:endParaRPr>
          </a:p>
        </p:txBody>
      </p:sp>
      <p:sp>
        <p:nvSpPr>
          <p:cNvPr id="383" name="Google Shape;383;p17"/>
          <p:cNvSpPr txBox="1"/>
          <p:nvPr/>
        </p:nvSpPr>
        <p:spPr>
          <a:xfrm>
            <a:off x="658368" y="2065000"/>
            <a:ext cx="25188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Sourcing diverse executive talent</a:t>
            </a:r>
            <a:endParaRPr b="0" i="0" sz="1200" u="none" cap="none" strike="noStrike">
              <a:solidFill>
                <a:srgbClr val="000000"/>
              </a:solidFill>
              <a:latin typeface="Arial"/>
              <a:ea typeface="Arial"/>
              <a:cs typeface="Arial"/>
              <a:sym typeface="Arial"/>
            </a:endParaRPr>
          </a:p>
        </p:txBody>
      </p:sp>
      <p:sp>
        <p:nvSpPr>
          <p:cNvPr id="384" name="Google Shape;384;p17"/>
          <p:cNvSpPr txBox="1"/>
          <p:nvPr/>
        </p:nvSpPr>
        <p:spPr>
          <a:xfrm>
            <a:off x="6280000" y="2065000"/>
            <a:ext cx="25188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Further resources</a:t>
            </a:r>
            <a:endParaRPr b="0" i="0" sz="1200" u="none" cap="none" strike="noStrike">
              <a:solidFill>
                <a:srgbClr val="888888"/>
              </a:solidFill>
              <a:latin typeface="Arial"/>
              <a:ea typeface="Arial"/>
              <a:cs typeface="Arial"/>
              <a:sym typeface="Arial"/>
            </a:endParaRPr>
          </a:p>
        </p:txBody>
      </p:sp>
      <p:sp>
        <p:nvSpPr>
          <p:cNvPr id="385" name="Google Shape;385;p17"/>
          <p:cNvSpPr/>
          <p:nvPr/>
        </p:nvSpPr>
        <p:spPr>
          <a:xfrm>
            <a:off x="571500" y="884"/>
            <a:ext cx="26652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Moments that Matter: Sourcing </a:t>
            </a:r>
            <a:endParaRPr b="0" i="0" sz="900" u="none" cap="none" strike="noStrike">
              <a:solidFill>
                <a:schemeClr val="lt1"/>
              </a:solidFill>
              <a:latin typeface="Arial"/>
              <a:ea typeface="Arial"/>
              <a:cs typeface="Arial"/>
              <a:sym typeface="Arial"/>
            </a:endParaRPr>
          </a:p>
        </p:txBody>
      </p:sp>
      <p:sp>
        <p:nvSpPr>
          <p:cNvPr id="386" name="Google Shape;386;p17"/>
          <p:cNvSpPr txBox="1"/>
          <p:nvPr/>
        </p:nvSpPr>
        <p:spPr>
          <a:xfrm>
            <a:off x="571450" y="1246325"/>
            <a:ext cx="8229600" cy="679200"/>
          </a:xfrm>
          <a:prstGeom prst="rect">
            <a:avLst/>
          </a:prstGeom>
          <a:solidFill>
            <a:srgbClr val="DBD6D1"/>
          </a:solidFill>
          <a:ln>
            <a:noFill/>
          </a:ln>
        </p:spPr>
        <p:txBody>
          <a:bodyPr anchorCtr="0" anchor="ctr" bIns="72000" lIns="144000" spcFirstLastPara="1" rIns="180000" wrap="square" tIns="720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p:txBody>
      </p:sp>
      <p:sp>
        <p:nvSpPr>
          <p:cNvPr id="387" name="Google Shape;387;p17"/>
          <p:cNvSpPr txBox="1"/>
          <p:nvPr/>
        </p:nvSpPr>
        <p:spPr>
          <a:xfrm>
            <a:off x="658375" y="1322525"/>
            <a:ext cx="8142900" cy="554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lt1"/>
              </a:buClr>
              <a:buSzPts val="1100"/>
              <a:buFont typeface="Arial"/>
              <a:buNone/>
            </a:pPr>
            <a:r>
              <a:rPr b="0" i="0" lang="en" sz="1200" u="none" cap="none" strike="noStrike">
                <a:solidFill>
                  <a:srgbClr val="000000"/>
                </a:solidFill>
                <a:latin typeface="Arial"/>
                <a:ea typeface="Arial"/>
                <a:cs typeface="Arial"/>
                <a:sym typeface="Arial"/>
              </a:rPr>
              <a:t>                     When Talent Strategy Partners and Sourcers understand the issue and build strategies to compensate, the environment shifts. As a High Performing Organization, we need to have the best talents in the right positions. </a:t>
            </a:r>
            <a:endParaRPr b="0" i="0" sz="1200" u="none" cap="none" strike="noStrike">
              <a:solidFill>
                <a:srgbClr val="000000"/>
              </a:solidFill>
              <a:latin typeface="Arial"/>
              <a:ea typeface="Arial"/>
              <a:cs typeface="Arial"/>
              <a:sym typeface="Arial"/>
            </a:endParaRPr>
          </a:p>
        </p:txBody>
      </p:sp>
      <p:pic>
        <p:nvPicPr>
          <p:cNvPr id="388" name="Google Shape;388;p17"/>
          <p:cNvPicPr preferRelativeResize="0"/>
          <p:nvPr/>
        </p:nvPicPr>
        <p:blipFill rotWithShape="1">
          <a:blip r:embed="rId9">
            <a:alphaModFix/>
          </a:blip>
          <a:srcRect b="0" l="0" r="0" t="0"/>
          <a:stretch/>
        </p:blipFill>
        <p:spPr>
          <a:xfrm>
            <a:off x="571509" y="1246313"/>
            <a:ext cx="525000" cy="525000"/>
          </a:xfrm>
          <a:prstGeom prst="rect">
            <a:avLst/>
          </a:prstGeom>
          <a:noFill/>
          <a:ln>
            <a:noFill/>
          </a:ln>
        </p:spPr>
      </p:pic>
      <p:sp>
        <p:nvSpPr>
          <p:cNvPr id="389" name="Google Shape;389;p17">
            <a:hlinkClick action="ppaction://hlinksldjump" r:id="rId10"/>
          </p:cNvPr>
          <p:cNvSpPr/>
          <p:nvPr/>
        </p:nvSpPr>
        <p:spPr>
          <a:xfrm>
            <a:off x="7621075" y="4788700"/>
            <a:ext cx="1530000" cy="306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Back to theme overview</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8"/>
          <p:cNvSpPr txBox="1"/>
          <p:nvPr/>
        </p:nvSpPr>
        <p:spPr>
          <a:xfrm>
            <a:off x="566925" y="2011675"/>
            <a:ext cx="2665200" cy="2859600"/>
          </a:xfrm>
          <a:prstGeom prst="rect">
            <a:avLst/>
          </a:prstGeom>
          <a:solidFill>
            <a:srgbClr val="F2F2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800"/>
              <a:buFont typeface="Arial"/>
              <a:buNone/>
            </a:pPr>
            <a:r>
              <a:rPr b="1" i="0" lang="en" sz="800" u="none" cap="none" strike="noStrike">
                <a:solidFill>
                  <a:schemeClr val="accent4"/>
                </a:solidFill>
                <a:latin typeface="Arial"/>
                <a:ea typeface="Arial"/>
                <a:cs typeface="Arial"/>
                <a:sym typeface="Arial"/>
              </a:rPr>
              <a:t>What you can ask:</a:t>
            </a:r>
            <a:endParaRPr b="1" i="0" sz="800" u="none" cap="none" strike="noStrike">
              <a:solidFill>
                <a:schemeClr val="accent4"/>
              </a:solidFill>
              <a:latin typeface="Arial"/>
              <a:ea typeface="Arial"/>
              <a:cs typeface="Arial"/>
              <a:sym typeface="Arial"/>
            </a:endParaRPr>
          </a:p>
          <a:p>
            <a:pPr indent="-165100" lvl="0" marL="228600" marR="0" rtl="0" algn="l">
              <a:lnSpc>
                <a:spcPct val="100000"/>
              </a:lnSpc>
              <a:spcBef>
                <a:spcPts val="0"/>
              </a:spcBef>
              <a:spcAft>
                <a:spcPts val="0"/>
              </a:spcAft>
              <a:buClr>
                <a:schemeClr val="accent4"/>
              </a:buClr>
              <a:buSzPts val="800"/>
              <a:buFont typeface="Arial"/>
              <a:buChar char="●"/>
            </a:pPr>
            <a:r>
              <a:rPr b="0" i="0" lang="en" sz="800" u="none" cap="none" strike="noStrike">
                <a:solidFill>
                  <a:schemeClr val="accent4"/>
                </a:solidFill>
                <a:latin typeface="Arial"/>
                <a:ea typeface="Arial"/>
                <a:cs typeface="Arial"/>
                <a:sym typeface="Arial"/>
              </a:rPr>
              <a:t>How else would you suggest to build relationships and trust early on?</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chemeClr val="accent4"/>
                </a:solidFill>
                <a:latin typeface="Arial"/>
                <a:ea typeface="Arial"/>
                <a:cs typeface="Arial"/>
                <a:sym typeface="Arial"/>
              </a:rPr>
              <a:t>What you can say:</a:t>
            </a:r>
            <a:endParaRPr b="1" i="0" sz="800" u="none" cap="none" strike="noStrike">
              <a:solidFill>
                <a:schemeClr val="accent4"/>
              </a:solidFill>
              <a:latin typeface="Arial"/>
              <a:ea typeface="Arial"/>
              <a:cs typeface="Arial"/>
              <a:sym typeface="Arial"/>
            </a:endParaRPr>
          </a:p>
          <a:p>
            <a:pPr indent="-165100" lvl="0" marL="228600" marR="0" rtl="0" algn="l">
              <a:lnSpc>
                <a:spcPct val="100000"/>
              </a:lnSpc>
              <a:spcBef>
                <a:spcPts val="0"/>
              </a:spcBef>
              <a:spcAft>
                <a:spcPts val="0"/>
              </a:spcAft>
              <a:buClr>
                <a:schemeClr val="accent4"/>
              </a:buClr>
              <a:buSzPts val="800"/>
              <a:buFont typeface="Arial"/>
              <a:buAutoNum type="arabicPeriod"/>
            </a:pPr>
            <a:r>
              <a:rPr b="0" i="0" lang="en" sz="800" u="none" cap="none" strike="noStrike">
                <a:solidFill>
                  <a:schemeClr val="accent4"/>
                </a:solidFill>
                <a:latin typeface="Arial"/>
                <a:ea typeface="Arial"/>
                <a:cs typeface="Arial"/>
                <a:sym typeface="Arial"/>
              </a:rPr>
              <a:t>What motivates people to join a different company - besides the role itself - is the culture. We would like to foster a culture of inclusion and equity, where everyone can actualize their talents and skills and thrives, with a sense of belonging. This requires relationship building. </a:t>
            </a:r>
            <a:endParaRPr b="0" i="0" sz="800" u="none" cap="none" strike="noStrike">
              <a:solidFill>
                <a:schemeClr val="accent4"/>
              </a:solidFill>
              <a:latin typeface="Arial"/>
              <a:ea typeface="Arial"/>
              <a:cs typeface="Arial"/>
              <a:sym typeface="Arial"/>
            </a:endParaRPr>
          </a:p>
          <a:p>
            <a:pPr indent="-165100" lvl="0" marL="228600" marR="0" rtl="0" algn="l">
              <a:lnSpc>
                <a:spcPct val="100000"/>
              </a:lnSpc>
              <a:spcBef>
                <a:spcPts val="0"/>
              </a:spcBef>
              <a:spcAft>
                <a:spcPts val="0"/>
              </a:spcAft>
              <a:buClr>
                <a:schemeClr val="accent4"/>
              </a:buClr>
              <a:buSzPts val="800"/>
              <a:buFont typeface="Arial"/>
              <a:buAutoNum type="arabicPeriod"/>
            </a:pPr>
            <a:r>
              <a:rPr b="0" i="0" lang="en" sz="800" u="none" cap="none" strike="noStrike">
                <a:solidFill>
                  <a:schemeClr val="accent4"/>
                </a:solidFill>
                <a:latin typeface="Arial"/>
                <a:ea typeface="Arial"/>
                <a:cs typeface="Arial"/>
                <a:sym typeface="Arial"/>
              </a:rPr>
              <a:t>When you connect with external talents that are diverse, their new perspective is also new input for you. You are not only gaining their trust, but learning from them and expanding your viewpoints.</a:t>
            </a:r>
            <a:endParaRPr b="0" i="0" sz="800" u="none" cap="none" strike="noStrike">
              <a:solidFill>
                <a:schemeClr val="accent4"/>
              </a:solidFill>
              <a:latin typeface="Arial"/>
              <a:ea typeface="Arial"/>
              <a:cs typeface="Arial"/>
              <a:sym typeface="Arial"/>
            </a:endParaRPr>
          </a:p>
        </p:txBody>
      </p:sp>
      <p:sp>
        <p:nvSpPr>
          <p:cNvPr id="395" name="Google Shape;395;p18"/>
          <p:cNvSpPr txBox="1"/>
          <p:nvPr/>
        </p:nvSpPr>
        <p:spPr>
          <a:xfrm>
            <a:off x="3353650" y="2011675"/>
            <a:ext cx="2665200" cy="2859600"/>
          </a:xfrm>
          <a:prstGeom prst="rect">
            <a:avLst/>
          </a:prstGeom>
          <a:solidFill>
            <a:srgbClr val="F2F2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100"/>
              <a:buFont typeface="Arial"/>
              <a:buNone/>
            </a:pPr>
            <a:r>
              <a:rPr b="1" i="0" lang="en" sz="700" u="none" cap="none" strike="noStrike">
                <a:solidFill>
                  <a:schemeClr val="accent4"/>
                </a:solidFill>
                <a:latin typeface="Arial"/>
                <a:ea typeface="Arial"/>
                <a:cs typeface="Arial"/>
                <a:sym typeface="Arial"/>
              </a:rPr>
              <a:t>What you can ask:</a:t>
            </a:r>
            <a:endParaRPr b="1" i="0" sz="700" u="none" cap="none" strike="noStrike">
              <a:solidFill>
                <a:schemeClr val="accent4"/>
              </a:solidFill>
              <a:latin typeface="Arial"/>
              <a:ea typeface="Arial"/>
              <a:cs typeface="Arial"/>
              <a:sym typeface="Arial"/>
            </a:endParaRPr>
          </a:p>
          <a:p>
            <a:pPr indent="-158750" lvl="0" marL="228600" marR="0" rtl="0" algn="l">
              <a:lnSpc>
                <a:spcPct val="100000"/>
              </a:lnSpc>
              <a:spcBef>
                <a:spcPts val="0"/>
              </a:spcBef>
              <a:spcAft>
                <a:spcPts val="0"/>
              </a:spcAft>
              <a:buClr>
                <a:schemeClr val="accent4"/>
              </a:buClr>
              <a:buSzPts val="700"/>
              <a:buFont typeface="Arial"/>
              <a:buChar char="●"/>
            </a:pPr>
            <a:r>
              <a:rPr b="0" i="0" lang="en" sz="700" u="none" cap="none" strike="noStrike">
                <a:solidFill>
                  <a:schemeClr val="accent4"/>
                </a:solidFill>
                <a:latin typeface="Arial"/>
                <a:ea typeface="Arial"/>
                <a:cs typeface="Arial"/>
                <a:sym typeface="Arial"/>
              </a:rPr>
              <a:t>What does diversity bring to my team? </a:t>
            </a:r>
            <a:endParaRPr b="0" i="0" sz="700" u="none" cap="none" strike="noStrike">
              <a:solidFill>
                <a:schemeClr val="accent4"/>
              </a:solidFill>
              <a:latin typeface="Arial"/>
              <a:ea typeface="Arial"/>
              <a:cs typeface="Arial"/>
              <a:sym typeface="Arial"/>
            </a:endParaRPr>
          </a:p>
          <a:p>
            <a:pPr indent="-158750" lvl="0" marL="228600" marR="0" rtl="0" algn="l">
              <a:lnSpc>
                <a:spcPct val="100000"/>
              </a:lnSpc>
              <a:spcBef>
                <a:spcPts val="0"/>
              </a:spcBef>
              <a:spcAft>
                <a:spcPts val="0"/>
              </a:spcAft>
              <a:buClr>
                <a:schemeClr val="accent4"/>
              </a:buClr>
              <a:buSzPts val="700"/>
              <a:buFont typeface="Arial"/>
              <a:buChar char="●"/>
            </a:pPr>
            <a:r>
              <a:rPr b="0" i="0" lang="en" sz="700" u="none" cap="none" strike="noStrike">
                <a:solidFill>
                  <a:schemeClr val="accent4"/>
                </a:solidFill>
                <a:latin typeface="Arial"/>
                <a:ea typeface="Arial"/>
                <a:cs typeface="Arial"/>
                <a:sym typeface="Arial"/>
              </a:rPr>
              <a:t>Where should diversity be in the decision criteria?</a:t>
            </a:r>
            <a:br>
              <a:rPr b="0" i="0" lang="en" sz="700" u="none" cap="none" strike="noStrike">
                <a:solidFill>
                  <a:schemeClr val="accent4"/>
                </a:solidFill>
                <a:latin typeface="Arial"/>
                <a:ea typeface="Arial"/>
                <a:cs typeface="Arial"/>
                <a:sym typeface="Arial"/>
              </a:rPr>
            </a:br>
            <a:endParaRPr b="0" i="0" sz="7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1" i="0" lang="en" sz="700" u="none" cap="none" strike="noStrike">
                <a:solidFill>
                  <a:schemeClr val="accent4"/>
                </a:solidFill>
                <a:latin typeface="Arial"/>
                <a:ea typeface="Arial"/>
                <a:cs typeface="Arial"/>
                <a:sym typeface="Arial"/>
              </a:rPr>
              <a:t>What you can say: </a:t>
            </a:r>
            <a:endParaRPr b="1" i="0" sz="7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700"/>
              <a:buFont typeface="Arial"/>
              <a:buNone/>
            </a:pPr>
            <a:r>
              <a:rPr b="0" i="0" lang="en" sz="700" u="none" cap="none" strike="noStrike">
                <a:solidFill>
                  <a:schemeClr val="accent4"/>
                </a:solidFill>
                <a:latin typeface="Arial"/>
                <a:ea typeface="Arial"/>
                <a:cs typeface="Arial"/>
                <a:sym typeface="Arial"/>
              </a:rPr>
              <a:t>Diversity should be at the forefront of the decision criteria. As TSPs and Executive Recruiters,  we are not adding D&amp;I 'on top', but rather are ensuring we're being thorough and strategic in our searches, to ensure no one is 'left out' Managers and organizations should make DE&amp;I more salient, when consequential decisions about such matters as </a:t>
            </a:r>
            <a:r>
              <a:rPr b="1" i="0" lang="en" sz="700" u="none" cap="none" strike="noStrike">
                <a:solidFill>
                  <a:schemeClr val="accent4"/>
                </a:solidFill>
                <a:latin typeface="Arial"/>
                <a:ea typeface="Arial"/>
                <a:cs typeface="Arial"/>
                <a:sym typeface="Arial"/>
              </a:rPr>
              <a:t>hiring, promotions, succession planning, performance evaluation, bonuses, and rewards </a:t>
            </a:r>
            <a:r>
              <a:rPr b="0" i="0" lang="en" sz="700" u="none" cap="none" strike="noStrike">
                <a:solidFill>
                  <a:schemeClr val="accent4"/>
                </a:solidFill>
                <a:latin typeface="Arial"/>
                <a:ea typeface="Arial"/>
                <a:cs typeface="Arial"/>
                <a:sym typeface="Arial"/>
              </a:rPr>
              <a:t>are being made. </a:t>
            </a:r>
            <a:endParaRPr b="0" i="0" sz="7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700"/>
              <a:buFont typeface="Arial"/>
              <a:buNone/>
            </a:pPr>
            <a:r>
              <a:t/>
            </a:r>
            <a:endParaRPr b="0" i="0" sz="7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700"/>
              <a:buFont typeface="Arial"/>
              <a:buNone/>
            </a:pPr>
            <a:r>
              <a:rPr b="0" i="0" lang="en" sz="700" u="none" cap="none" strike="noStrike">
                <a:solidFill>
                  <a:schemeClr val="accent4"/>
                </a:solidFill>
                <a:latin typeface="Arial"/>
                <a:ea typeface="Arial"/>
                <a:cs typeface="Arial"/>
                <a:sym typeface="Arial"/>
              </a:rPr>
              <a:t>In the context of how DE&amp;I impacts behaviors, understanding the differences can help hiring managers avoid decisions based on perceptions or unconscious biases especially when they lack awareness on how for example different backgrounds, ability of self expression in a second language,  communication style, public speaking, body language, appearance and many other aspects can impact behaviours.</a:t>
            </a:r>
            <a:endParaRPr b="0" i="0" sz="7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700"/>
              <a:buFont typeface="Arial"/>
              <a:buNone/>
            </a:pPr>
            <a:r>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6" name="Google Shape;396;p18"/>
          <p:cNvSpPr txBox="1"/>
          <p:nvPr/>
        </p:nvSpPr>
        <p:spPr>
          <a:xfrm>
            <a:off x="6135875" y="2011675"/>
            <a:ext cx="2665200" cy="2859600"/>
          </a:xfrm>
          <a:prstGeom prst="rect">
            <a:avLst/>
          </a:prstGeom>
          <a:solidFill>
            <a:srgbClr val="F2F2F2"/>
          </a:solidFill>
          <a:ln>
            <a:noFill/>
          </a:ln>
        </p:spPr>
        <p:txBody>
          <a:bodyPr anchorCtr="0" anchor="t" bIns="72000" lIns="144000" spcFirstLastPara="1" rIns="144000" wrap="square" tIns="484625">
            <a:noAutofit/>
          </a:bodyPr>
          <a:lstStyle/>
          <a:p>
            <a:pPr indent="0" lvl="0" marL="0" marR="0" rtl="0" algn="l">
              <a:lnSpc>
                <a:spcPct val="100000"/>
              </a:lnSpc>
              <a:spcBef>
                <a:spcPts val="0"/>
              </a:spcBef>
              <a:spcAft>
                <a:spcPts val="0"/>
              </a:spcAft>
              <a:buClr>
                <a:schemeClr val="lt1"/>
              </a:buClr>
              <a:buSzPts val="1100"/>
              <a:buFont typeface="Arial"/>
              <a:buNone/>
            </a:pPr>
            <a:r>
              <a:t/>
            </a:r>
            <a:endParaRPr b="0" i="0" sz="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1" i="0" lang="en" sz="700" u="none" cap="none" strike="noStrike">
                <a:solidFill>
                  <a:schemeClr val="accent4"/>
                </a:solidFill>
                <a:latin typeface="Arial"/>
                <a:ea typeface="Arial"/>
                <a:cs typeface="Arial"/>
                <a:sym typeface="Arial"/>
              </a:rPr>
              <a:t>What you can ask:</a:t>
            </a:r>
            <a:endParaRPr b="1" i="0" sz="700" u="none" cap="none" strike="noStrike">
              <a:solidFill>
                <a:schemeClr val="accent4"/>
              </a:solidFill>
              <a:latin typeface="Arial"/>
              <a:ea typeface="Arial"/>
              <a:cs typeface="Arial"/>
              <a:sym typeface="Arial"/>
            </a:endParaRPr>
          </a:p>
          <a:p>
            <a:pPr indent="-158750" lvl="0" marL="228600" marR="0" rtl="0" algn="l">
              <a:lnSpc>
                <a:spcPct val="100000"/>
              </a:lnSpc>
              <a:spcBef>
                <a:spcPts val="0"/>
              </a:spcBef>
              <a:spcAft>
                <a:spcPts val="0"/>
              </a:spcAft>
              <a:buClr>
                <a:schemeClr val="accent4"/>
              </a:buClr>
              <a:buSzPts val="700"/>
              <a:buFont typeface="Arial"/>
              <a:buChar char="●"/>
            </a:pPr>
            <a:r>
              <a:rPr b="0" i="0" lang="en" sz="700" u="none" cap="none" strike="noStrike">
                <a:solidFill>
                  <a:schemeClr val="accent4"/>
                </a:solidFill>
                <a:latin typeface="Arial"/>
                <a:ea typeface="Arial"/>
                <a:cs typeface="Arial"/>
                <a:sym typeface="Arial"/>
              </a:rPr>
              <a:t>What is your understanding of what DE&amp;I factors can bring to the team?</a:t>
            </a:r>
            <a:endParaRPr b="0" i="0" sz="700" u="none" cap="none" strike="noStrike">
              <a:solidFill>
                <a:schemeClr val="accent4"/>
              </a:solidFill>
              <a:latin typeface="Arial"/>
              <a:ea typeface="Arial"/>
              <a:cs typeface="Arial"/>
              <a:sym typeface="Arial"/>
            </a:endParaRPr>
          </a:p>
          <a:p>
            <a:pPr indent="-158750" lvl="0" marL="228600" marR="0" rtl="0" algn="l">
              <a:lnSpc>
                <a:spcPct val="100000"/>
              </a:lnSpc>
              <a:spcBef>
                <a:spcPts val="0"/>
              </a:spcBef>
              <a:spcAft>
                <a:spcPts val="0"/>
              </a:spcAft>
              <a:buClr>
                <a:schemeClr val="accent4"/>
              </a:buClr>
              <a:buSzPts val="700"/>
              <a:buFont typeface="Arial"/>
              <a:buChar char="●"/>
            </a:pPr>
            <a:r>
              <a:rPr b="0" i="0" lang="en" sz="700" u="none" cap="none" strike="noStrike">
                <a:solidFill>
                  <a:schemeClr val="accent4"/>
                </a:solidFill>
                <a:latin typeface="Arial"/>
                <a:ea typeface="Arial"/>
                <a:cs typeface="Arial"/>
                <a:sym typeface="Arial"/>
              </a:rPr>
              <a:t>In an ideal scenario, what would you hope your new hire adds to enhance your team’s culture, innovation &amp; outcomes? </a:t>
            </a:r>
            <a:endParaRPr b="0" i="0" sz="700" u="none" cap="none" strike="noStrike">
              <a:solidFill>
                <a:schemeClr val="accent4"/>
              </a:solidFill>
              <a:latin typeface="Arial"/>
              <a:ea typeface="Arial"/>
              <a:cs typeface="Arial"/>
              <a:sym typeface="Arial"/>
            </a:endParaRPr>
          </a:p>
          <a:p>
            <a:pPr indent="-158750" lvl="0" marL="228600" marR="0" rtl="0" algn="l">
              <a:lnSpc>
                <a:spcPct val="100000"/>
              </a:lnSpc>
              <a:spcBef>
                <a:spcPts val="0"/>
              </a:spcBef>
              <a:spcAft>
                <a:spcPts val="0"/>
              </a:spcAft>
              <a:buClr>
                <a:schemeClr val="accent4"/>
              </a:buClr>
              <a:buSzPts val="700"/>
              <a:buFont typeface="Arial"/>
              <a:buChar char="●"/>
            </a:pPr>
            <a:r>
              <a:rPr b="0" i="0" lang="en" sz="700" u="none" cap="none" strike="noStrike">
                <a:solidFill>
                  <a:schemeClr val="accent4"/>
                </a:solidFill>
                <a:latin typeface="Arial"/>
                <a:ea typeface="Arial"/>
                <a:cs typeface="Arial"/>
                <a:sym typeface="Arial"/>
              </a:rPr>
              <a:t>What is one lever in the team dynamics that, if we shift it, might get us to a different level of performance? How may our hiring strategy/decision need to differ, in order to get us there?</a:t>
            </a:r>
            <a:br>
              <a:rPr b="0" i="0" lang="en" sz="700" u="none" cap="none" strike="noStrike">
                <a:solidFill>
                  <a:schemeClr val="accent4"/>
                </a:solidFill>
                <a:latin typeface="Arial"/>
                <a:ea typeface="Arial"/>
                <a:cs typeface="Arial"/>
                <a:sym typeface="Arial"/>
              </a:rPr>
            </a:br>
            <a:endParaRPr b="0" i="0" sz="7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1" i="0" lang="en" sz="700" u="none" cap="none" strike="noStrike">
                <a:solidFill>
                  <a:schemeClr val="accent4"/>
                </a:solidFill>
                <a:latin typeface="Arial"/>
                <a:ea typeface="Arial"/>
                <a:cs typeface="Arial"/>
                <a:sym typeface="Arial"/>
              </a:rPr>
              <a:t>What you can say: </a:t>
            </a:r>
            <a:endParaRPr b="1" i="0" sz="7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accent4"/>
                </a:solidFill>
                <a:latin typeface="Arial"/>
                <a:ea typeface="Arial"/>
                <a:cs typeface="Arial"/>
                <a:sym typeface="Arial"/>
              </a:rPr>
              <a:t>DE&amp;I is not a competency but actually an enabler for your team dynamics and high performing organization. As a leader and a role model,  enabling access to candidates of underrepresented populations will also influence behaviors of others  across the organization through the impact of you leading by example.</a:t>
            </a:r>
            <a:endParaRPr b="0" i="0" sz="7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accent4"/>
                </a:solidFill>
                <a:latin typeface="Arial"/>
                <a:ea typeface="Arial"/>
                <a:cs typeface="Arial"/>
                <a:sym typeface="Arial"/>
              </a:rPr>
              <a:t>The nice to have notion is a critical perspective that signals exclusion of diverse candidates and not giving equitable chances to potential that may exist in people or parts of the organization.</a:t>
            </a:r>
            <a:endParaRPr b="0" i="0" sz="700" u="none" cap="none" strike="noStrike">
              <a:solidFill>
                <a:schemeClr val="accent4"/>
              </a:solidFill>
              <a:latin typeface="Arial"/>
              <a:ea typeface="Arial"/>
              <a:cs typeface="Arial"/>
              <a:sym typeface="Arial"/>
            </a:endParaRPr>
          </a:p>
        </p:txBody>
      </p:sp>
      <p:sp>
        <p:nvSpPr>
          <p:cNvPr id="397" name="Google Shape;397;p18"/>
          <p:cNvSpPr/>
          <p:nvPr/>
        </p:nvSpPr>
        <p:spPr>
          <a:xfrm>
            <a:off x="566350" y="2619974"/>
            <a:ext cx="2532900" cy="2310000"/>
          </a:xfrm>
          <a:prstGeom prst="wedgeRectCallout">
            <a:avLst>
              <a:gd fmla="val -55220" name="adj1"/>
              <a:gd fmla="val -8770" name="adj2"/>
            </a:avLst>
          </a:prstGeom>
          <a:noFill/>
          <a:ln cap="flat" cmpd="sng" w="9525">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8"/>
          <p:cNvSpPr/>
          <p:nvPr/>
        </p:nvSpPr>
        <p:spPr>
          <a:xfrm>
            <a:off x="3396100" y="2571751"/>
            <a:ext cx="2575800" cy="2447700"/>
          </a:xfrm>
          <a:prstGeom prst="wedgeRectCallout">
            <a:avLst>
              <a:gd fmla="val -55220" name="adj1"/>
              <a:gd fmla="val -8770" name="adj2"/>
            </a:avLst>
          </a:prstGeom>
          <a:noFill/>
          <a:ln cap="flat" cmpd="sng" w="9525">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8"/>
          <p:cNvSpPr/>
          <p:nvPr/>
        </p:nvSpPr>
        <p:spPr>
          <a:xfrm>
            <a:off x="6140363" y="2484775"/>
            <a:ext cx="2575800" cy="2310000"/>
          </a:xfrm>
          <a:prstGeom prst="wedgeRectCallout">
            <a:avLst>
              <a:gd fmla="val -55220" name="adj1"/>
              <a:gd fmla="val -8770" name="adj2"/>
            </a:avLst>
          </a:prstGeom>
          <a:noFill/>
          <a:ln cap="flat" cmpd="sng" w="9525">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8"/>
          <p:cNvSpPr txBox="1"/>
          <p:nvPr>
            <p:ph type="title"/>
          </p:nvPr>
        </p:nvSpPr>
        <p:spPr>
          <a:xfrm>
            <a:off x="571450" y="432675"/>
            <a:ext cx="7431600" cy="381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Clr>
                <a:schemeClr val="lt1"/>
              </a:buClr>
              <a:buSzPts val="1100"/>
              <a:buFont typeface="Arial"/>
              <a:buNone/>
            </a:pPr>
            <a:r>
              <a:rPr lang="en">
                <a:solidFill>
                  <a:schemeClr val="lt1"/>
                </a:solidFill>
              </a:rPr>
              <a:t>Sourcing diverse talents</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p:txBody>
      </p:sp>
      <p:sp>
        <p:nvSpPr>
          <p:cNvPr id="401" name="Google Shape;401;p18"/>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Questions and Scenarios you may come across</a:t>
            </a:r>
            <a:endParaRPr/>
          </a:p>
        </p:txBody>
      </p:sp>
      <p:sp>
        <p:nvSpPr>
          <p:cNvPr id="402" name="Google Shape;402;p18"/>
          <p:cNvSpPr txBox="1"/>
          <p:nvPr/>
        </p:nvSpPr>
        <p:spPr>
          <a:xfrm>
            <a:off x="6280006" y="2066544"/>
            <a:ext cx="2383200" cy="277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1" lang="en" sz="900" u="none" cap="none" strike="noStrike">
                <a:solidFill>
                  <a:schemeClr val="accent4"/>
                </a:solidFill>
                <a:latin typeface="Arial"/>
                <a:ea typeface="Arial"/>
                <a:cs typeface="Arial"/>
                <a:sym typeface="Arial"/>
              </a:rPr>
              <a:t> “DE&amp;I factors are a nice to have but not a critical competency for this role.”</a:t>
            </a:r>
            <a:endParaRPr b="0" i="0" sz="1200" u="none" cap="none" strike="noStrike">
              <a:solidFill>
                <a:schemeClr val="accent4"/>
              </a:solidFill>
              <a:latin typeface="Arial"/>
              <a:ea typeface="Arial"/>
              <a:cs typeface="Arial"/>
              <a:sym typeface="Arial"/>
            </a:endParaRPr>
          </a:p>
        </p:txBody>
      </p:sp>
      <p:sp>
        <p:nvSpPr>
          <p:cNvPr id="403" name="Google Shape;403;p18"/>
          <p:cNvSpPr txBox="1"/>
          <p:nvPr/>
        </p:nvSpPr>
        <p:spPr>
          <a:xfrm>
            <a:off x="3536806" y="1988800"/>
            <a:ext cx="2383200" cy="153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888888"/>
              </a:solidFill>
              <a:latin typeface="Arial"/>
              <a:ea typeface="Arial"/>
              <a:cs typeface="Arial"/>
              <a:sym typeface="Arial"/>
            </a:endParaRPr>
          </a:p>
        </p:txBody>
      </p:sp>
      <p:sp>
        <p:nvSpPr>
          <p:cNvPr id="404" name="Google Shape;404;p18"/>
          <p:cNvSpPr txBox="1"/>
          <p:nvPr/>
        </p:nvSpPr>
        <p:spPr>
          <a:xfrm>
            <a:off x="641206" y="2065000"/>
            <a:ext cx="2383200" cy="4155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lt1"/>
              </a:buClr>
              <a:buSzPts val="900"/>
              <a:buFont typeface="Arial"/>
              <a:buNone/>
            </a:pPr>
            <a:r>
              <a:rPr b="0" i="1" lang="en" sz="900" u="none" cap="none" strike="noStrike">
                <a:solidFill>
                  <a:schemeClr val="accent4"/>
                </a:solidFill>
                <a:latin typeface="Arial"/>
                <a:ea typeface="Arial"/>
                <a:cs typeface="Arial"/>
                <a:sym typeface="Arial"/>
              </a:rPr>
              <a:t>“If the talent is not a 100% fit for my succession plan already, I do not see the point in engaging with them; it is a waste of time.”</a:t>
            </a:r>
            <a:endParaRPr b="0" i="1" sz="900" u="none" cap="none" strike="noStrike">
              <a:solidFill>
                <a:schemeClr val="accent4"/>
              </a:solidFill>
              <a:latin typeface="Arial"/>
              <a:ea typeface="Arial"/>
              <a:cs typeface="Arial"/>
              <a:sym typeface="Arial"/>
            </a:endParaRPr>
          </a:p>
        </p:txBody>
      </p:sp>
      <p:sp>
        <p:nvSpPr>
          <p:cNvPr id="405" name="Google Shape;405;p18"/>
          <p:cNvSpPr/>
          <p:nvPr/>
        </p:nvSpPr>
        <p:spPr>
          <a:xfrm>
            <a:off x="516688" y="2040238"/>
            <a:ext cx="2575800" cy="498900"/>
          </a:xfrm>
          <a:prstGeom prst="wedgeRectCallout">
            <a:avLst>
              <a:gd fmla="val -60952" name="adj1"/>
              <a:gd fmla="val -37573" name="adj2"/>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406" name="Google Shape;406;p18"/>
          <p:cNvSpPr txBox="1"/>
          <p:nvPr/>
        </p:nvSpPr>
        <p:spPr>
          <a:xfrm>
            <a:off x="3464744" y="2066544"/>
            <a:ext cx="2383200" cy="277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1" lang="en" sz="900" u="none" cap="none" strike="noStrike">
                <a:solidFill>
                  <a:schemeClr val="accent4"/>
                </a:solidFill>
                <a:latin typeface="Arial"/>
                <a:ea typeface="Arial"/>
                <a:cs typeface="Arial"/>
                <a:sym typeface="Arial"/>
              </a:rPr>
              <a:t>“I won’t find the right capabilities/skills if I’m adding D&amp;I criteria on top. I don’t have bias.”</a:t>
            </a:r>
            <a:endParaRPr b="0" i="0" sz="900" u="none" cap="none" strike="noStrike">
              <a:solidFill>
                <a:schemeClr val="accent4"/>
              </a:solidFill>
              <a:latin typeface="Arial"/>
              <a:ea typeface="Arial"/>
              <a:cs typeface="Arial"/>
              <a:sym typeface="Arial"/>
            </a:endParaRPr>
          </a:p>
        </p:txBody>
      </p:sp>
      <p:sp>
        <p:nvSpPr>
          <p:cNvPr id="407" name="Google Shape;407;p18"/>
          <p:cNvSpPr/>
          <p:nvPr/>
        </p:nvSpPr>
        <p:spPr>
          <a:xfrm>
            <a:off x="3326288" y="2012950"/>
            <a:ext cx="2575800" cy="498900"/>
          </a:xfrm>
          <a:prstGeom prst="wedgeRectCallout">
            <a:avLst>
              <a:gd fmla="val -58031" name="adj1"/>
              <a:gd fmla="val -44089" name="adj2"/>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8"/>
          <p:cNvSpPr/>
          <p:nvPr/>
        </p:nvSpPr>
        <p:spPr>
          <a:xfrm>
            <a:off x="6280000" y="1363275"/>
            <a:ext cx="2575800" cy="498900"/>
          </a:xfrm>
          <a:prstGeom prst="wedgeRectCallout">
            <a:avLst>
              <a:gd fmla="val -54740" name="adj1"/>
              <a:gd fmla="val -32692" name="adj2"/>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8"/>
          <p:cNvSpPr/>
          <p:nvPr/>
        </p:nvSpPr>
        <p:spPr>
          <a:xfrm>
            <a:off x="571500" y="884"/>
            <a:ext cx="26652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Moments that Matter: Sourcing </a:t>
            </a:r>
            <a:endParaRPr b="0" i="0" sz="900" u="none" cap="none" strike="noStrike">
              <a:solidFill>
                <a:schemeClr val="lt1"/>
              </a:solidFill>
              <a:latin typeface="Arial"/>
              <a:ea typeface="Arial"/>
              <a:cs typeface="Arial"/>
              <a:sym typeface="Arial"/>
            </a:endParaRPr>
          </a:p>
        </p:txBody>
      </p:sp>
      <p:sp>
        <p:nvSpPr>
          <p:cNvPr id="410" name="Google Shape;410;p18"/>
          <p:cNvSpPr txBox="1"/>
          <p:nvPr/>
        </p:nvSpPr>
        <p:spPr>
          <a:xfrm>
            <a:off x="571450" y="1246325"/>
            <a:ext cx="8229600" cy="679200"/>
          </a:xfrm>
          <a:prstGeom prst="rect">
            <a:avLst/>
          </a:prstGeom>
          <a:solidFill>
            <a:srgbClr val="DBD6D1"/>
          </a:solidFill>
          <a:ln>
            <a:noFill/>
          </a:ln>
        </p:spPr>
        <p:txBody>
          <a:bodyPr anchorCtr="0" anchor="ctr" bIns="72000" lIns="144000" spcFirstLastPara="1" rIns="180000" wrap="square" tIns="720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p:txBody>
      </p:sp>
      <p:sp>
        <p:nvSpPr>
          <p:cNvPr id="411" name="Google Shape;411;p18"/>
          <p:cNvSpPr txBox="1"/>
          <p:nvPr/>
        </p:nvSpPr>
        <p:spPr>
          <a:xfrm>
            <a:off x="1180075" y="1322525"/>
            <a:ext cx="7342800" cy="554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lt1"/>
              </a:buClr>
              <a:buSzPts val="1100"/>
              <a:buFont typeface="Arial"/>
              <a:buNone/>
            </a:pPr>
            <a:r>
              <a:rPr b="0" i="0" lang="en" sz="1200" u="none" cap="none" strike="noStrike">
                <a:solidFill>
                  <a:srgbClr val="000000"/>
                </a:solidFill>
                <a:latin typeface="Arial"/>
                <a:ea typeface="Arial"/>
                <a:cs typeface="Arial"/>
                <a:sym typeface="Arial"/>
              </a:rPr>
              <a:t>         Facing tough questions in your conversations from leaders / hiring managers? Here are some examples of scenarios you can face and some possible ways for you to respond with confidence.</a:t>
            </a:r>
            <a:endParaRPr b="0" i="0" sz="1200" u="none" cap="none" strike="noStrike">
              <a:solidFill>
                <a:srgbClr val="000000"/>
              </a:solidFill>
              <a:latin typeface="Arial"/>
              <a:ea typeface="Arial"/>
              <a:cs typeface="Arial"/>
              <a:sym typeface="Arial"/>
            </a:endParaRPr>
          </a:p>
        </p:txBody>
      </p:sp>
      <p:pic>
        <p:nvPicPr>
          <p:cNvPr id="412" name="Google Shape;412;p18"/>
          <p:cNvPicPr preferRelativeResize="0"/>
          <p:nvPr/>
        </p:nvPicPr>
        <p:blipFill rotWithShape="1">
          <a:blip r:embed="rId3">
            <a:alphaModFix/>
          </a:blip>
          <a:srcRect b="0" l="0" r="0" t="0"/>
          <a:stretch/>
        </p:blipFill>
        <p:spPr>
          <a:xfrm>
            <a:off x="714859" y="1322788"/>
            <a:ext cx="525000" cy="525000"/>
          </a:xfrm>
          <a:prstGeom prst="rect">
            <a:avLst/>
          </a:prstGeom>
          <a:noFill/>
          <a:ln>
            <a:noFill/>
          </a:ln>
        </p:spPr>
      </p:pic>
      <p:sp>
        <p:nvSpPr>
          <p:cNvPr id="413" name="Google Shape;413;p18">
            <a:hlinkClick action="ppaction://hlinksldjump" r:id="rId4"/>
          </p:cNvPr>
          <p:cNvSpPr/>
          <p:nvPr/>
        </p:nvSpPr>
        <p:spPr>
          <a:xfrm>
            <a:off x="7621075" y="4877500"/>
            <a:ext cx="1400100" cy="2178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800" u="none" cap="none" strike="noStrike">
                <a:solidFill>
                  <a:schemeClr val="dk1"/>
                </a:solidFill>
                <a:latin typeface="Arial"/>
                <a:ea typeface="Arial"/>
                <a:cs typeface="Arial"/>
                <a:sym typeface="Arial"/>
              </a:rPr>
              <a:t>Back to theme overview</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9"/>
          <p:cNvSpPr txBox="1"/>
          <p:nvPr/>
        </p:nvSpPr>
        <p:spPr>
          <a:xfrm>
            <a:off x="571450" y="1246325"/>
            <a:ext cx="8229600" cy="679200"/>
          </a:xfrm>
          <a:prstGeom prst="rect">
            <a:avLst/>
          </a:prstGeom>
          <a:solidFill>
            <a:srgbClr val="FF8782"/>
          </a:solidFill>
          <a:ln>
            <a:noFill/>
          </a:ln>
        </p:spPr>
        <p:txBody>
          <a:bodyPr anchorCtr="0" anchor="ctr" bIns="72000" lIns="144000" spcFirstLastPara="1" rIns="180000" wrap="square" tIns="720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p:txBody>
      </p:sp>
      <p:sp>
        <p:nvSpPr>
          <p:cNvPr id="419" name="Google Shape;419;p19"/>
          <p:cNvSpPr txBox="1"/>
          <p:nvPr>
            <p:ph type="title"/>
          </p:nvPr>
        </p:nvSpPr>
        <p:spPr>
          <a:xfrm>
            <a:off x="571450" y="432675"/>
            <a:ext cx="7431600" cy="381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None/>
            </a:pPr>
            <a:r>
              <a:rPr lang="en"/>
              <a:t>Be an active Ally</a:t>
            </a:r>
            <a:endParaRPr/>
          </a:p>
        </p:txBody>
      </p:sp>
      <p:sp>
        <p:nvSpPr>
          <p:cNvPr id="420" name="Google Shape;420;p19"/>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Context and the important role you play</a:t>
            </a:r>
            <a:endParaRPr/>
          </a:p>
        </p:txBody>
      </p:sp>
      <p:sp>
        <p:nvSpPr>
          <p:cNvPr id="421" name="Google Shape;421;p19"/>
          <p:cNvSpPr txBox="1"/>
          <p:nvPr/>
        </p:nvSpPr>
        <p:spPr>
          <a:xfrm>
            <a:off x="566925" y="2011675"/>
            <a:ext cx="2665200" cy="27171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20000"/>
              </a:lnSpc>
              <a:spcBef>
                <a:spcPts val="0"/>
              </a:spcBef>
              <a:spcAft>
                <a:spcPts val="100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22" name="Google Shape;422;p19"/>
          <p:cNvSpPr txBox="1"/>
          <p:nvPr/>
        </p:nvSpPr>
        <p:spPr>
          <a:xfrm>
            <a:off x="3353650" y="2013950"/>
            <a:ext cx="2665200" cy="27171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23" name="Google Shape;423;p19"/>
          <p:cNvSpPr txBox="1"/>
          <p:nvPr/>
        </p:nvSpPr>
        <p:spPr>
          <a:xfrm>
            <a:off x="6135875" y="2013950"/>
            <a:ext cx="2665200" cy="27171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424" name="Google Shape;424;p19"/>
          <p:cNvSpPr txBox="1"/>
          <p:nvPr/>
        </p:nvSpPr>
        <p:spPr>
          <a:xfrm>
            <a:off x="3536806" y="21412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4"/>
                </a:solidFill>
                <a:latin typeface="Arial"/>
                <a:ea typeface="Arial"/>
                <a:cs typeface="Arial"/>
                <a:sym typeface="Arial"/>
              </a:rPr>
              <a:t>Being an ally</a:t>
            </a:r>
            <a:endParaRPr b="0" i="0" sz="1200" u="none" cap="none" strike="noStrike">
              <a:solidFill>
                <a:schemeClr val="accent4"/>
              </a:solidFill>
              <a:latin typeface="Arial"/>
              <a:ea typeface="Arial"/>
              <a:cs typeface="Arial"/>
              <a:sym typeface="Arial"/>
            </a:endParaRPr>
          </a:p>
        </p:txBody>
      </p:sp>
      <p:sp>
        <p:nvSpPr>
          <p:cNvPr id="425" name="Google Shape;425;p19"/>
          <p:cNvSpPr txBox="1"/>
          <p:nvPr/>
        </p:nvSpPr>
        <p:spPr>
          <a:xfrm>
            <a:off x="641206" y="21412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4"/>
                </a:solidFill>
                <a:latin typeface="Arial"/>
                <a:ea typeface="Arial"/>
                <a:cs typeface="Arial"/>
                <a:sym typeface="Arial"/>
              </a:rPr>
              <a:t>Allyship is about…</a:t>
            </a:r>
            <a:endParaRPr b="0" i="0" sz="1200" u="none" cap="none" strike="noStrike">
              <a:solidFill>
                <a:schemeClr val="accent4"/>
              </a:solidFill>
              <a:latin typeface="Arial"/>
              <a:ea typeface="Arial"/>
              <a:cs typeface="Arial"/>
              <a:sym typeface="Arial"/>
            </a:endParaRPr>
          </a:p>
        </p:txBody>
      </p:sp>
      <p:sp>
        <p:nvSpPr>
          <p:cNvPr id="426" name="Google Shape;426;p19"/>
          <p:cNvSpPr txBox="1"/>
          <p:nvPr/>
        </p:nvSpPr>
        <p:spPr>
          <a:xfrm>
            <a:off x="641200" y="2419350"/>
            <a:ext cx="2500800" cy="1708500"/>
          </a:xfrm>
          <a:prstGeom prst="rect">
            <a:avLst/>
          </a:prstGeom>
          <a:noFill/>
          <a:ln>
            <a:noFill/>
          </a:ln>
        </p:spPr>
        <p:txBody>
          <a:bodyPr anchorCtr="0" anchor="t" bIns="91425" lIns="91425" spcFirstLastPara="1" rIns="91425" wrap="square" tIns="91425">
            <a:spAutoFit/>
          </a:bodyPr>
          <a:lstStyle/>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Continued effort and growth, not a one-time achievement</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Building relationships and leveraging our privilege with marginalized people and groups based on trust, consistency, and accountability</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Being known as an Ally that will take action to create equity in the workplace</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Unlocking opportunities for all to grow and recognize the importance of diversity in the workplace</a:t>
            </a:r>
            <a:endParaRPr b="0" i="0" sz="900" u="none" cap="none" strike="noStrike">
              <a:solidFill>
                <a:schemeClr val="accent4"/>
              </a:solidFill>
              <a:latin typeface="Arial"/>
              <a:ea typeface="Arial"/>
              <a:cs typeface="Arial"/>
              <a:sym typeface="Arial"/>
            </a:endParaRPr>
          </a:p>
        </p:txBody>
      </p:sp>
      <p:sp>
        <p:nvSpPr>
          <p:cNvPr id="427" name="Google Shape;427;p19"/>
          <p:cNvSpPr txBox="1"/>
          <p:nvPr/>
        </p:nvSpPr>
        <p:spPr>
          <a:xfrm>
            <a:off x="3460600" y="2419350"/>
            <a:ext cx="25008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chemeClr val="accent4"/>
                </a:solidFill>
                <a:latin typeface="Arial"/>
                <a:ea typeface="Arial"/>
                <a:cs typeface="Arial"/>
                <a:sym typeface="Arial"/>
              </a:rPr>
              <a:t>We all have a voice, and we can use it to be an Ally. When we recognize an opportunity, we can step into action, use our advantage to increase the visibility of diverse employees across the organization and to advocate for people in less advantaged positions.</a:t>
            </a:r>
            <a:endParaRPr b="0" i="0" sz="9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Look for opportunities where you can actively highlight work others may not notice  and vocally support the work of colleagues / candidates from underrepresented groups </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Seek to understand points of view beyond your own</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Be aware of biases during conversations</a:t>
            </a:r>
            <a:endParaRPr b="0" i="0" sz="900" u="none" cap="none" strike="noStrike">
              <a:solidFill>
                <a:schemeClr val="accent4"/>
              </a:solidFill>
              <a:latin typeface="Arial"/>
              <a:ea typeface="Arial"/>
              <a:cs typeface="Arial"/>
              <a:sym typeface="Arial"/>
            </a:endParaRPr>
          </a:p>
        </p:txBody>
      </p:sp>
      <p:sp>
        <p:nvSpPr>
          <p:cNvPr id="428" name="Google Shape;428;p19"/>
          <p:cNvSpPr txBox="1"/>
          <p:nvPr/>
        </p:nvSpPr>
        <p:spPr>
          <a:xfrm>
            <a:off x="6280000" y="2419350"/>
            <a:ext cx="2500800" cy="1688100"/>
          </a:xfrm>
          <a:prstGeom prst="rect">
            <a:avLst/>
          </a:prstGeom>
          <a:noFill/>
          <a:ln>
            <a:noFill/>
          </a:ln>
        </p:spPr>
        <p:txBody>
          <a:bodyPr anchorCtr="0" anchor="t" bIns="91425" lIns="91425" spcFirstLastPara="1" rIns="91425" wrap="square" tIns="91425">
            <a:spAutoFit/>
          </a:bodyPr>
          <a:lstStyle/>
          <a:p>
            <a:pPr indent="-171450" lvl="0" marL="228600" marR="0" rtl="0" algn="l">
              <a:lnSpc>
                <a:spcPct val="100000"/>
              </a:lnSpc>
              <a:spcBef>
                <a:spcPts val="0"/>
              </a:spcBef>
              <a:spcAft>
                <a:spcPts val="0"/>
              </a:spcAft>
              <a:buClr>
                <a:schemeClr val="accent4"/>
              </a:buClr>
              <a:buSzPts val="900"/>
              <a:buFont typeface="Arial"/>
              <a:buChar char="●"/>
            </a:pPr>
            <a:r>
              <a:rPr b="1" i="0" lang="en" sz="900" u="sng" cap="none" strike="noStrike">
                <a:solidFill>
                  <a:schemeClr val="accent4"/>
                </a:solidFill>
                <a:latin typeface="Arial"/>
                <a:ea typeface="Arial"/>
                <a:cs typeface="Arial"/>
                <a:sym typeface="Arial"/>
                <a:hlinkClick r:id="rId3">
                  <a:extLst>
                    <a:ext uri="{A12FA001-AC4F-418D-AE19-62706E023703}">
                      <ahyp:hlinkClr val="tx"/>
                    </a:ext>
                  </a:extLst>
                </a:hlinkClick>
              </a:rPr>
              <a:t>Exploring Allyship at My Own Pace</a:t>
            </a:r>
            <a:endParaRPr b="1" i="0" sz="900" u="none" cap="none" strike="noStrike">
              <a:solidFill>
                <a:schemeClr val="accent4"/>
              </a:solidFill>
              <a:latin typeface="Arial"/>
              <a:ea typeface="Arial"/>
              <a:cs typeface="Arial"/>
              <a:sym typeface="Arial"/>
            </a:endParaRPr>
          </a:p>
          <a:p>
            <a:pPr indent="-171450" lvl="0" marL="228600" marR="0" rtl="0" algn="l">
              <a:lnSpc>
                <a:spcPct val="100000"/>
              </a:lnSpc>
              <a:spcBef>
                <a:spcPts val="40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Learn about the concept of Allyship at work. </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400"/>
              </a:spcBef>
              <a:spcAft>
                <a:spcPts val="0"/>
              </a:spcAft>
              <a:buClr>
                <a:schemeClr val="accent4"/>
              </a:buClr>
              <a:buSzPts val="900"/>
              <a:buFont typeface="Arial"/>
              <a:buChar char="●"/>
            </a:pPr>
            <a:r>
              <a:rPr b="1" i="0" lang="en" sz="900" u="sng" cap="none" strike="noStrike">
                <a:solidFill>
                  <a:schemeClr val="accent4"/>
                </a:solidFill>
                <a:latin typeface="Arial"/>
                <a:ea typeface="Arial"/>
                <a:cs typeface="Arial"/>
                <a:sym typeface="Arial"/>
                <a:hlinkClick r:id="rId4">
                  <a:extLst>
                    <a:ext uri="{A12FA001-AC4F-418D-AE19-62706E023703}">
                      <ahyp:hlinkClr val="tx"/>
                    </a:ext>
                  </a:extLst>
                </a:hlinkClick>
              </a:rPr>
              <a:t>Starting With Allyship</a:t>
            </a:r>
            <a:endParaRPr b="1" i="0" sz="900" u="none" cap="none" strike="noStrike">
              <a:solidFill>
                <a:schemeClr val="accent4"/>
              </a:solidFill>
              <a:latin typeface="Arial"/>
              <a:ea typeface="Arial"/>
              <a:cs typeface="Arial"/>
              <a:sym typeface="Arial"/>
            </a:endParaRPr>
          </a:p>
          <a:p>
            <a:pPr indent="-171450" lvl="0" marL="228600" marR="0" rtl="0" algn="l">
              <a:lnSpc>
                <a:spcPct val="100000"/>
              </a:lnSpc>
              <a:spcBef>
                <a:spcPts val="400"/>
              </a:spcBef>
              <a:spcAft>
                <a:spcPts val="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Become an ally to colleagues from marginalized communities. </a:t>
            </a:r>
            <a:endParaRPr b="0" i="0" sz="900" u="none" cap="none" strike="noStrike">
              <a:solidFill>
                <a:schemeClr val="accent4"/>
              </a:solidFill>
              <a:latin typeface="Arial"/>
              <a:ea typeface="Arial"/>
              <a:cs typeface="Arial"/>
              <a:sym typeface="Arial"/>
            </a:endParaRPr>
          </a:p>
          <a:p>
            <a:pPr indent="-171450" lvl="0" marL="228600" marR="0" rtl="0" algn="l">
              <a:lnSpc>
                <a:spcPct val="100000"/>
              </a:lnSpc>
              <a:spcBef>
                <a:spcPts val="400"/>
              </a:spcBef>
              <a:spcAft>
                <a:spcPts val="0"/>
              </a:spcAft>
              <a:buClr>
                <a:schemeClr val="accent4"/>
              </a:buClr>
              <a:buSzPts val="900"/>
              <a:buFont typeface="Arial"/>
              <a:buChar char="●"/>
            </a:pPr>
            <a:r>
              <a:rPr b="1" i="0" lang="en" sz="900" u="sng" cap="none" strike="noStrike">
                <a:solidFill>
                  <a:schemeClr val="accent4"/>
                </a:solidFill>
                <a:latin typeface="Arial"/>
                <a:ea typeface="Arial"/>
                <a:cs typeface="Arial"/>
                <a:sym typeface="Arial"/>
                <a:hlinkClick r:id="rId5">
                  <a:extLst>
                    <a:ext uri="{A12FA001-AC4F-418D-AE19-62706E023703}">
                      <ahyp:hlinkClr val="tx"/>
                    </a:ext>
                  </a:extLst>
                </a:hlinkClick>
              </a:rPr>
              <a:t>Practising Allyship</a:t>
            </a:r>
            <a:endParaRPr b="1" i="0" sz="900" u="none" cap="none" strike="noStrike">
              <a:solidFill>
                <a:schemeClr val="accent4"/>
              </a:solidFill>
              <a:latin typeface="Arial"/>
              <a:ea typeface="Arial"/>
              <a:cs typeface="Arial"/>
              <a:sym typeface="Arial"/>
            </a:endParaRPr>
          </a:p>
          <a:p>
            <a:pPr indent="-171450" lvl="0" marL="228600" marR="0" rtl="0" algn="l">
              <a:lnSpc>
                <a:spcPct val="100000"/>
              </a:lnSpc>
              <a:spcBef>
                <a:spcPts val="400"/>
              </a:spcBef>
              <a:spcAft>
                <a:spcPts val="400"/>
              </a:spcAft>
              <a:buClr>
                <a:schemeClr val="accent4"/>
              </a:buClr>
              <a:buSzPts val="900"/>
              <a:buFont typeface="Arial"/>
              <a:buChar char="●"/>
            </a:pPr>
            <a:r>
              <a:rPr b="0" i="0" lang="en" sz="900" u="none" cap="none" strike="noStrike">
                <a:solidFill>
                  <a:schemeClr val="accent4"/>
                </a:solidFill>
                <a:latin typeface="Arial"/>
                <a:ea typeface="Arial"/>
                <a:cs typeface="Arial"/>
                <a:sym typeface="Arial"/>
              </a:rPr>
              <a:t>Develop awareness as an ally in real-life case studies</a:t>
            </a:r>
            <a:endParaRPr b="0" i="0" sz="900" u="none" cap="none" strike="noStrike">
              <a:solidFill>
                <a:schemeClr val="accent4"/>
              </a:solidFill>
              <a:latin typeface="Arial"/>
              <a:ea typeface="Arial"/>
              <a:cs typeface="Arial"/>
              <a:sym typeface="Arial"/>
            </a:endParaRPr>
          </a:p>
        </p:txBody>
      </p:sp>
      <p:sp>
        <p:nvSpPr>
          <p:cNvPr id="429" name="Google Shape;429;p19"/>
          <p:cNvSpPr txBox="1"/>
          <p:nvPr/>
        </p:nvSpPr>
        <p:spPr>
          <a:xfrm>
            <a:off x="6280006" y="2141200"/>
            <a:ext cx="23832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4"/>
                </a:solidFill>
                <a:latin typeface="Arial"/>
                <a:ea typeface="Arial"/>
                <a:cs typeface="Arial"/>
                <a:sym typeface="Arial"/>
              </a:rPr>
              <a:t>Further resources</a:t>
            </a:r>
            <a:endParaRPr b="0" i="0" sz="1200" u="none" cap="none" strike="noStrike">
              <a:solidFill>
                <a:schemeClr val="accent4"/>
              </a:solidFill>
              <a:latin typeface="Arial"/>
              <a:ea typeface="Arial"/>
              <a:cs typeface="Arial"/>
              <a:sym typeface="Arial"/>
            </a:endParaRPr>
          </a:p>
        </p:txBody>
      </p:sp>
      <p:sp>
        <p:nvSpPr>
          <p:cNvPr id="430" name="Google Shape;430;p19"/>
          <p:cNvSpPr/>
          <p:nvPr/>
        </p:nvSpPr>
        <p:spPr>
          <a:xfrm>
            <a:off x="571501" y="0"/>
            <a:ext cx="16128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Moments that Matter</a:t>
            </a:r>
            <a:endParaRPr b="0" i="0" sz="900" u="none" cap="none" strike="noStrike">
              <a:solidFill>
                <a:schemeClr val="lt1"/>
              </a:solidFill>
              <a:latin typeface="Arial"/>
              <a:ea typeface="Arial"/>
              <a:cs typeface="Arial"/>
              <a:sym typeface="Arial"/>
            </a:endParaRPr>
          </a:p>
        </p:txBody>
      </p:sp>
      <p:sp>
        <p:nvSpPr>
          <p:cNvPr id="431" name="Google Shape;431;p19"/>
          <p:cNvSpPr txBox="1"/>
          <p:nvPr/>
        </p:nvSpPr>
        <p:spPr>
          <a:xfrm>
            <a:off x="1180075" y="1322525"/>
            <a:ext cx="7342800" cy="5541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Clr>
                <a:schemeClr val="lt1"/>
              </a:buClr>
              <a:buSzPts val="1100"/>
              <a:buFont typeface="Arial"/>
              <a:buNone/>
            </a:pPr>
            <a:r>
              <a:rPr b="0" i="0" lang="en" sz="1200" u="none" cap="none" strike="noStrike">
                <a:solidFill>
                  <a:srgbClr val="000000"/>
                </a:solidFill>
                <a:latin typeface="Arial"/>
                <a:ea typeface="Arial"/>
                <a:cs typeface="Arial"/>
                <a:sym typeface="Arial"/>
              </a:rPr>
              <a:t>                     When Talent Strategy Partners and Sourcers understand the issue and build strategies to compensate, the environment shifts.</a:t>
            </a:r>
            <a:endParaRPr b="0" i="0" sz="1200" u="none" cap="none" strike="noStrike">
              <a:solidFill>
                <a:srgbClr val="000000"/>
              </a:solidFill>
              <a:latin typeface="Arial"/>
              <a:ea typeface="Arial"/>
              <a:cs typeface="Arial"/>
              <a:sym typeface="Arial"/>
            </a:endParaRPr>
          </a:p>
        </p:txBody>
      </p:sp>
      <p:pic>
        <p:nvPicPr>
          <p:cNvPr id="432" name="Google Shape;432;p19"/>
          <p:cNvPicPr preferRelativeResize="0"/>
          <p:nvPr/>
        </p:nvPicPr>
        <p:blipFill rotWithShape="1">
          <a:blip r:embed="rId6">
            <a:alphaModFix/>
          </a:blip>
          <a:srcRect b="0" l="0" r="0" t="0"/>
          <a:stretch/>
        </p:blipFill>
        <p:spPr>
          <a:xfrm>
            <a:off x="759784" y="1375138"/>
            <a:ext cx="420300" cy="420300"/>
          </a:xfrm>
          <a:prstGeom prst="rect">
            <a:avLst/>
          </a:prstGeom>
          <a:noFill/>
          <a:ln>
            <a:noFill/>
          </a:ln>
        </p:spPr>
      </p:pic>
      <p:sp>
        <p:nvSpPr>
          <p:cNvPr id="433" name="Google Shape;433;p19">
            <a:hlinkClick action="ppaction://hlinksldjump" r:id="rId7"/>
          </p:cNvPr>
          <p:cNvSpPr/>
          <p:nvPr/>
        </p:nvSpPr>
        <p:spPr>
          <a:xfrm>
            <a:off x="7621075" y="4788700"/>
            <a:ext cx="1530000" cy="306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Back to theme overview</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p:nvPr/>
        </p:nvSpPr>
        <p:spPr>
          <a:xfrm>
            <a:off x="3363837" y="2713925"/>
            <a:ext cx="2650200" cy="2201100"/>
          </a:xfrm>
          <a:prstGeom prst="round2DiagRect">
            <a:avLst>
              <a:gd fmla="val 16667" name="adj1"/>
              <a:gd fmla="val 0" name="adj2"/>
            </a:avLst>
          </a:prstGeom>
          <a:solidFill>
            <a:srgbClr val="FFFFFF"/>
          </a:solidFill>
          <a:ln cap="flat" cmpd="sng" w="9525">
            <a:solidFill>
              <a:schemeClr val="accent1"/>
            </a:solidFill>
            <a:prstDash val="solid"/>
            <a:round/>
            <a:headEnd len="sm" w="sm" type="none"/>
            <a:tailEnd len="sm" w="sm" type="none"/>
          </a:ln>
          <a:effectLst>
            <a:outerShdw blurRad="57150" rotWithShape="0" algn="bl" dir="5400000" dist="19050">
              <a:srgbClr val="000000">
                <a:alpha val="49803"/>
              </a:srgbClr>
            </a:outerShdw>
          </a:effectLst>
        </p:spPr>
        <p:txBody>
          <a:bodyPr anchorCtr="0" anchor="ctr" bIns="91425" lIns="45700" spcFirstLastPara="1" rIns="45700"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accent1"/>
                </a:solidFill>
                <a:latin typeface="Arial"/>
                <a:ea typeface="Arial"/>
                <a:cs typeface="Arial"/>
                <a:sym typeface="Arial"/>
              </a:rPr>
              <a:t>Achieving diversity in leadership, which mirrors our workforce is one of Roche's Ten-Year Ambitions. </a:t>
            </a:r>
            <a:endParaRPr b="0" i="0" sz="11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accent1"/>
                </a:solidFill>
                <a:latin typeface="Arial"/>
                <a:ea typeface="Arial"/>
                <a:cs typeface="Arial"/>
                <a:sym typeface="Arial"/>
              </a:rPr>
              <a:t>The succession planning and executive recruitment are key processes to build consistency and sustainability achieve this goal. Your engagement with leaders create holistic view of the diverse talent opportunities.</a:t>
            </a:r>
            <a:endParaRPr b="0" i="0" sz="1100" u="none" cap="none" strike="noStrike">
              <a:solidFill>
                <a:schemeClr val="accent1"/>
              </a:solidFill>
              <a:latin typeface="Arial"/>
              <a:ea typeface="Arial"/>
              <a:cs typeface="Arial"/>
              <a:sym typeface="Arial"/>
            </a:endParaRPr>
          </a:p>
        </p:txBody>
      </p:sp>
      <p:sp>
        <p:nvSpPr>
          <p:cNvPr id="115" name="Google Shape;115;p2"/>
          <p:cNvSpPr txBox="1"/>
          <p:nvPr>
            <p:ph type="title"/>
          </p:nvPr>
        </p:nvSpPr>
        <p:spPr>
          <a:xfrm>
            <a:off x="571450" y="432675"/>
            <a:ext cx="7431600" cy="5727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Font typeface="Arial"/>
              <a:buNone/>
            </a:pPr>
            <a:r>
              <a:rPr lang="en"/>
              <a:t>DE&amp;I Narrative</a:t>
            </a:r>
            <a:endParaRPr/>
          </a:p>
        </p:txBody>
      </p:sp>
      <p:sp>
        <p:nvSpPr>
          <p:cNvPr id="116" name="Google Shape;116;p2"/>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The what, why and how</a:t>
            </a:r>
            <a:endParaRPr/>
          </a:p>
        </p:txBody>
      </p:sp>
      <p:sp>
        <p:nvSpPr>
          <p:cNvPr id="117" name="Google Shape;117;p2"/>
          <p:cNvSpPr/>
          <p:nvPr/>
        </p:nvSpPr>
        <p:spPr>
          <a:xfrm>
            <a:off x="571501" y="0"/>
            <a:ext cx="1612800" cy="217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900"/>
              <a:buFont typeface="Arial"/>
              <a:buNone/>
            </a:pPr>
            <a:r>
              <a:rPr b="0" i="0" lang="en" sz="900" u="none" cap="none" strike="noStrike">
                <a:solidFill>
                  <a:schemeClr val="lt1"/>
                </a:solidFill>
                <a:latin typeface="Arial"/>
                <a:ea typeface="Arial"/>
                <a:cs typeface="Arial"/>
                <a:sym typeface="Arial"/>
              </a:rPr>
              <a:t>EXECUTIVE SUMMARY</a:t>
            </a:r>
            <a:endParaRPr b="0" i="0" sz="1400" u="none" cap="none" strike="noStrike">
              <a:solidFill>
                <a:srgbClr val="000000"/>
              </a:solidFill>
              <a:latin typeface="Arial"/>
              <a:ea typeface="Arial"/>
              <a:cs typeface="Arial"/>
              <a:sym typeface="Arial"/>
            </a:endParaRPr>
          </a:p>
        </p:txBody>
      </p:sp>
      <p:sp>
        <p:nvSpPr>
          <p:cNvPr id="118" name="Google Shape;118;p2"/>
          <p:cNvSpPr txBox="1"/>
          <p:nvPr/>
        </p:nvSpPr>
        <p:spPr>
          <a:xfrm>
            <a:off x="571450" y="1256541"/>
            <a:ext cx="8229600" cy="1249800"/>
          </a:xfrm>
          <a:prstGeom prst="rect">
            <a:avLst/>
          </a:prstGeom>
          <a:noFill/>
          <a:ln cap="flat" cmpd="sng" w="9525">
            <a:solidFill>
              <a:schemeClr val="accent1"/>
            </a:solidFill>
            <a:prstDash val="dot"/>
            <a:round/>
            <a:headEnd len="sm" w="sm" type="none"/>
            <a:tailEnd len="sm" w="sm" type="none"/>
          </a:ln>
        </p:spPr>
        <p:txBody>
          <a:bodyPr anchorCtr="0" anchor="t" bIns="72000" lIns="144000" spcFirstLastPara="1" rIns="144000" wrap="square" tIns="72000">
            <a:noAutofit/>
          </a:bodyPr>
          <a:lstStyle/>
          <a:p>
            <a:pPr indent="0" lvl="0" marL="0" marR="0" rtl="0" algn="l">
              <a:lnSpc>
                <a:spcPct val="100000"/>
              </a:lnSpc>
              <a:spcBef>
                <a:spcPts val="0"/>
              </a:spcBef>
              <a:spcAft>
                <a:spcPts val="0"/>
              </a:spcAft>
              <a:buClr>
                <a:schemeClr val="dk1"/>
              </a:buClr>
              <a:buSzPts val="1600"/>
              <a:buFont typeface="Arial"/>
              <a:buNone/>
            </a:pPr>
            <a:r>
              <a:rPr b="0" i="0" lang="en" sz="1200" u="none" cap="none" strike="noStrike">
                <a:solidFill>
                  <a:schemeClr val="accent1"/>
                </a:solidFill>
                <a:latin typeface="Arial"/>
                <a:ea typeface="Arial"/>
                <a:cs typeface="Arial"/>
                <a:sym typeface="Arial"/>
              </a:rPr>
              <a:t>NARRATIVE</a:t>
            </a:r>
            <a:endParaRPr b="0" i="0" sz="1200" u="none" cap="none" strike="noStrike">
              <a:solidFill>
                <a:schemeClr val="accent1"/>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600"/>
              <a:buFont typeface="Arial"/>
              <a:buNone/>
            </a:pPr>
            <a:r>
              <a:rPr b="0" i="0" lang="en" sz="1100" u="none" cap="none" strike="noStrike">
                <a:solidFill>
                  <a:schemeClr val="accent1"/>
                </a:solidFill>
                <a:latin typeface="Arial"/>
                <a:ea typeface="Arial"/>
                <a:cs typeface="Arial"/>
                <a:sym typeface="Arial"/>
              </a:rPr>
              <a:t>This playbook equips Executive Recruiters, Strategic Pipeline Partners and other P&amp;C stakeholders with the necessary tools to conduct strategic conversations with senior leaders. These discussions aim to embed DE&amp;I in succession planning and executive recruitment</a:t>
            </a:r>
            <a:r>
              <a:rPr b="0" i="0" lang="en" sz="1100" u="none" cap="none" strike="noStrike">
                <a:solidFill>
                  <a:schemeClr val="accent1"/>
                </a:solidFill>
                <a:highlight>
                  <a:srgbClr val="FFFFFF"/>
                </a:highlight>
                <a:latin typeface="Arial"/>
                <a:ea typeface="Arial"/>
                <a:cs typeface="Arial"/>
                <a:sym typeface="Arial"/>
              </a:rPr>
              <a:t>, reducing bias and ensuring equal opportunities for leadership progression. To become a high performing organization, we need the best talent in the right positions and diverse teams to unlock full potential. This aligns with our collective vision of ensuring leadership reflects the diversity of our workforce.</a:t>
            </a:r>
            <a:endParaRPr b="0" i="0" sz="1100" u="none" cap="none" strike="noStrike">
              <a:solidFill>
                <a:schemeClr val="accent1"/>
              </a:solidFill>
              <a:highlight>
                <a:srgbClr val="FFFFFF"/>
              </a:highlight>
              <a:latin typeface="Arial"/>
              <a:ea typeface="Arial"/>
              <a:cs typeface="Arial"/>
              <a:sym typeface="Arial"/>
            </a:endParaRPr>
          </a:p>
          <a:p>
            <a:pPr indent="0" lvl="0" marL="0" marR="0" rtl="0" algn="l">
              <a:lnSpc>
                <a:spcPct val="100000"/>
              </a:lnSpc>
              <a:spcBef>
                <a:spcPts val="400"/>
              </a:spcBef>
              <a:spcAft>
                <a:spcPts val="400"/>
              </a:spcAft>
              <a:buClr>
                <a:schemeClr val="dk1"/>
              </a:buClr>
              <a:buSzPts val="1600"/>
              <a:buFont typeface="Arial"/>
              <a:buNone/>
            </a:pPr>
            <a:r>
              <a:t/>
            </a:r>
            <a:endParaRPr b="0" i="0" sz="1200" u="none" cap="none" strike="noStrike">
              <a:solidFill>
                <a:schemeClr val="accent1"/>
              </a:solidFill>
              <a:latin typeface="Arial"/>
              <a:ea typeface="Arial"/>
              <a:cs typeface="Arial"/>
              <a:sym typeface="Arial"/>
            </a:endParaRPr>
          </a:p>
        </p:txBody>
      </p:sp>
      <p:sp>
        <p:nvSpPr>
          <p:cNvPr id="119" name="Google Shape;119;p2"/>
          <p:cNvSpPr txBox="1"/>
          <p:nvPr/>
        </p:nvSpPr>
        <p:spPr>
          <a:xfrm>
            <a:off x="3363700" y="2766621"/>
            <a:ext cx="2650200" cy="2154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chemeClr val="accent1"/>
                </a:solidFill>
                <a:latin typeface="Arial"/>
                <a:ea typeface="Arial"/>
                <a:cs typeface="Arial"/>
                <a:sym typeface="Arial"/>
              </a:rPr>
              <a:t>WHY </a:t>
            </a:r>
            <a:endParaRPr b="1" i="0" sz="1400" u="none" cap="none" strike="noStrike">
              <a:solidFill>
                <a:schemeClr val="accent1"/>
              </a:solidFill>
              <a:latin typeface="Arial"/>
              <a:ea typeface="Arial"/>
              <a:cs typeface="Arial"/>
              <a:sym typeface="Arial"/>
            </a:endParaRPr>
          </a:p>
        </p:txBody>
      </p:sp>
      <p:sp>
        <p:nvSpPr>
          <p:cNvPr id="120" name="Google Shape;120;p2"/>
          <p:cNvSpPr/>
          <p:nvPr/>
        </p:nvSpPr>
        <p:spPr>
          <a:xfrm>
            <a:off x="565925" y="2713925"/>
            <a:ext cx="2650200" cy="2201100"/>
          </a:xfrm>
          <a:prstGeom prst="round2DiagRect">
            <a:avLst>
              <a:gd fmla="val 16667" name="adj1"/>
              <a:gd fmla="val 0" name="adj2"/>
            </a:avLst>
          </a:prstGeom>
          <a:solidFill>
            <a:schemeClr val="accent1"/>
          </a:solidFill>
          <a:ln>
            <a:noFill/>
          </a:ln>
          <a:effectLst>
            <a:outerShdw blurRad="57150" rotWithShape="0" algn="bl" dir="5400000" dist="19050">
              <a:srgbClr val="000000">
                <a:alpha val="49803"/>
              </a:srgbClr>
            </a:outerShdw>
          </a:effectLst>
        </p:spPr>
        <p:txBody>
          <a:bodyPr anchorCtr="0" anchor="ctr" bIns="91425" lIns="45700" spcFirstLastPara="1" rIns="45700" wrap="square" tIns="91425">
            <a:noAutofit/>
          </a:bodyPr>
          <a:lstStyle/>
          <a:p>
            <a:pPr indent="0" lvl="0" marL="0" marR="0" rtl="0" algn="l">
              <a:lnSpc>
                <a:spcPct val="100000"/>
              </a:lnSpc>
              <a:spcBef>
                <a:spcPts val="0"/>
              </a:spcBef>
              <a:spcAft>
                <a:spcPts val="0"/>
              </a:spcAft>
              <a:buClr>
                <a:schemeClr val="lt1"/>
              </a:buClr>
              <a:buSzPts val="1100"/>
              <a:buFont typeface="Arial"/>
              <a:buNone/>
            </a:pPr>
            <a:br>
              <a:rPr b="0" i="0" lang="en" sz="1100" u="none" cap="none" strike="noStrike">
                <a:solidFill>
                  <a:schemeClr val="lt1"/>
                </a:solidFill>
                <a:latin typeface="Arial"/>
                <a:ea typeface="Arial"/>
                <a:cs typeface="Arial"/>
                <a:sym typeface="Arial"/>
              </a:rPr>
            </a:br>
            <a:r>
              <a:rPr b="0" i="0" lang="en" sz="1100" u="none" cap="none" strike="noStrike">
                <a:solidFill>
                  <a:schemeClr val="lt1"/>
                </a:solidFill>
                <a:latin typeface="Arial"/>
                <a:ea typeface="Arial"/>
                <a:cs typeface="Arial"/>
                <a:sym typeface="Arial"/>
              </a:rPr>
              <a:t>This playbook provides key information on five DE&amp;I important topics. Each topic includes the following structure:</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t/>
            </a:r>
            <a:endParaRPr b="0" i="0" sz="1100" u="none" cap="none" strike="noStrike">
              <a:solidFill>
                <a:schemeClr val="lt1"/>
              </a:solidFill>
              <a:latin typeface="Arial"/>
              <a:ea typeface="Arial"/>
              <a:cs typeface="Arial"/>
              <a:sym typeface="Arial"/>
            </a:endParaRPr>
          </a:p>
          <a:p>
            <a:pPr indent="-184150" lvl="0" marL="228600" marR="0" rtl="0" algn="l">
              <a:lnSpc>
                <a:spcPct val="100000"/>
              </a:lnSpc>
              <a:spcBef>
                <a:spcPts val="0"/>
              </a:spcBef>
              <a:spcAft>
                <a:spcPts val="0"/>
              </a:spcAft>
              <a:buClr>
                <a:schemeClr val="lt1"/>
              </a:buClr>
              <a:buSzPts val="1100"/>
              <a:buFont typeface="Arial"/>
              <a:buAutoNum type="arabicPeriod"/>
            </a:pPr>
            <a:r>
              <a:rPr b="0" i="0" lang="en" sz="1100" u="none" cap="none" strike="noStrike">
                <a:solidFill>
                  <a:schemeClr val="lt1"/>
                </a:solidFill>
                <a:latin typeface="Arial"/>
                <a:ea typeface="Arial"/>
                <a:cs typeface="Arial"/>
                <a:sym typeface="Arial"/>
              </a:rPr>
              <a:t>Information &amp; resources on the topic</a:t>
            </a:r>
            <a:endParaRPr b="0" i="0" sz="1100" u="none" cap="none" strike="noStrike">
              <a:solidFill>
                <a:schemeClr val="lt1"/>
              </a:solidFill>
              <a:latin typeface="Arial"/>
              <a:ea typeface="Arial"/>
              <a:cs typeface="Arial"/>
              <a:sym typeface="Arial"/>
            </a:endParaRPr>
          </a:p>
          <a:p>
            <a:pPr indent="-184150" lvl="0" marL="228600" marR="0" rtl="0" algn="l">
              <a:lnSpc>
                <a:spcPct val="100000"/>
              </a:lnSpc>
              <a:spcBef>
                <a:spcPts val="600"/>
              </a:spcBef>
              <a:spcAft>
                <a:spcPts val="0"/>
              </a:spcAft>
              <a:buClr>
                <a:schemeClr val="lt1"/>
              </a:buClr>
              <a:buSzPts val="1100"/>
              <a:buFont typeface="Arial"/>
              <a:buAutoNum type="arabicPeriod"/>
            </a:pPr>
            <a:r>
              <a:rPr b="0" i="0" lang="en" sz="1100" u="none" cap="none" strike="noStrike">
                <a:solidFill>
                  <a:schemeClr val="lt1"/>
                </a:solidFill>
                <a:latin typeface="Arial"/>
                <a:ea typeface="Arial"/>
                <a:cs typeface="Arial"/>
                <a:sym typeface="Arial"/>
              </a:rPr>
              <a:t>Your role within this topic</a:t>
            </a:r>
            <a:endParaRPr b="0" i="0" sz="1100" u="none" cap="none" strike="noStrike">
              <a:solidFill>
                <a:schemeClr val="lt1"/>
              </a:solidFill>
              <a:latin typeface="Arial"/>
              <a:ea typeface="Arial"/>
              <a:cs typeface="Arial"/>
              <a:sym typeface="Arial"/>
            </a:endParaRPr>
          </a:p>
          <a:p>
            <a:pPr indent="-184150" lvl="0" marL="228600" marR="0" rtl="0" algn="l">
              <a:lnSpc>
                <a:spcPct val="100000"/>
              </a:lnSpc>
              <a:spcBef>
                <a:spcPts val="600"/>
              </a:spcBef>
              <a:spcAft>
                <a:spcPts val="600"/>
              </a:spcAft>
              <a:buClr>
                <a:schemeClr val="lt1"/>
              </a:buClr>
              <a:buSzPts val="1100"/>
              <a:buFont typeface="Arial"/>
              <a:buAutoNum type="arabicPeriod"/>
            </a:pPr>
            <a:r>
              <a:rPr b="0" i="0" lang="en" sz="1100" u="none" cap="none" strike="noStrike">
                <a:solidFill>
                  <a:schemeClr val="lt1"/>
                </a:solidFill>
                <a:latin typeface="Arial"/>
                <a:ea typeface="Arial"/>
                <a:cs typeface="Arial"/>
                <a:sym typeface="Arial"/>
              </a:rPr>
              <a:t>Example of possible scenarios and ways to respond</a:t>
            </a:r>
            <a:endParaRPr b="0" i="0" sz="1400" u="none" cap="none" strike="noStrike">
              <a:solidFill>
                <a:srgbClr val="000000"/>
              </a:solidFill>
              <a:latin typeface="Arial"/>
              <a:ea typeface="Arial"/>
              <a:cs typeface="Arial"/>
              <a:sym typeface="Arial"/>
            </a:endParaRPr>
          </a:p>
        </p:txBody>
      </p:sp>
      <p:sp>
        <p:nvSpPr>
          <p:cNvPr id="121" name="Google Shape;121;p2"/>
          <p:cNvSpPr txBox="1"/>
          <p:nvPr/>
        </p:nvSpPr>
        <p:spPr>
          <a:xfrm>
            <a:off x="571600" y="2766621"/>
            <a:ext cx="2500200" cy="2154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What is it?</a:t>
            </a:r>
            <a:endParaRPr b="0" i="0" sz="1400" u="none" cap="none" strike="noStrike">
              <a:solidFill>
                <a:schemeClr val="lt1"/>
              </a:solidFill>
              <a:latin typeface="Arial"/>
              <a:ea typeface="Arial"/>
              <a:cs typeface="Arial"/>
              <a:sym typeface="Arial"/>
            </a:endParaRPr>
          </a:p>
        </p:txBody>
      </p:sp>
      <p:sp>
        <p:nvSpPr>
          <p:cNvPr id="122" name="Google Shape;122;p2"/>
          <p:cNvSpPr/>
          <p:nvPr/>
        </p:nvSpPr>
        <p:spPr>
          <a:xfrm>
            <a:off x="6161750" y="2713925"/>
            <a:ext cx="2650200" cy="2201100"/>
          </a:xfrm>
          <a:prstGeom prst="round2DiagRect">
            <a:avLst>
              <a:gd fmla="val 16667" name="adj1"/>
              <a:gd fmla="val 0" name="adj2"/>
            </a:avLst>
          </a:prstGeom>
          <a:solidFill>
            <a:schemeClr val="accent1"/>
          </a:solidFill>
          <a:ln>
            <a:noFill/>
          </a:ln>
          <a:effectLst>
            <a:outerShdw blurRad="57150" rotWithShape="0" algn="bl" dir="5400000" dist="19050">
              <a:srgbClr val="000000">
                <a:alpha val="49803"/>
              </a:srgbClr>
            </a:outerShdw>
          </a:effectLst>
        </p:spPr>
        <p:txBody>
          <a:bodyPr anchorCtr="0" anchor="ctr" bIns="91425" lIns="45700" spcFirstLastPara="1" rIns="45700"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a:p>
            <a:pPr indent="-184150" lvl="0" marL="228600" marR="0" rtl="0" algn="l">
              <a:lnSpc>
                <a:spcPct val="100000"/>
              </a:lnSpc>
              <a:spcBef>
                <a:spcPts val="0"/>
              </a:spcBef>
              <a:spcAft>
                <a:spcPts val="0"/>
              </a:spcAft>
              <a:buClr>
                <a:schemeClr val="lt1"/>
              </a:buClr>
              <a:buSzPts val="1100"/>
              <a:buFont typeface="Arial"/>
              <a:buAutoNum type="arabicPeriod"/>
            </a:pPr>
            <a:r>
              <a:rPr b="0" i="0" lang="en" sz="1100" u="none" cap="none" strike="noStrike">
                <a:solidFill>
                  <a:schemeClr val="lt1"/>
                </a:solidFill>
                <a:latin typeface="Arial"/>
                <a:ea typeface="Arial"/>
                <a:cs typeface="Arial"/>
                <a:sym typeface="Arial"/>
              </a:rPr>
              <a:t>Prepare for important stakeholder conversations</a:t>
            </a:r>
            <a:br>
              <a:rPr b="0" i="0" lang="en" sz="1100" u="none" cap="none" strike="noStrike">
                <a:solidFill>
                  <a:schemeClr val="lt1"/>
                </a:solidFill>
                <a:latin typeface="Arial"/>
                <a:ea typeface="Arial"/>
                <a:cs typeface="Arial"/>
                <a:sym typeface="Arial"/>
              </a:rPr>
            </a:br>
            <a:endParaRPr b="0" i="0" sz="1100" u="none" cap="none" strike="noStrike">
              <a:solidFill>
                <a:schemeClr val="lt1"/>
              </a:solidFill>
              <a:latin typeface="Arial"/>
              <a:ea typeface="Arial"/>
              <a:cs typeface="Arial"/>
              <a:sym typeface="Arial"/>
            </a:endParaRPr>
          </a:p>
          <a:p>
            <a:pPr indent="-184150" lvl="0" marL="228600" marR="0" rtl="0" algn="l">
              <a:lnSpc>
                <a:spcPct val="100000"/>
              </a:lnSpc>
              <a:spcBef>
                <a:spcPts val="0"/>
              </a:spcBef>
              <a:spcAft>
                <a:spcPts val="0"/>
              </a:spcAft>
              <a:buClr>
                <a:schemeClr val="lt1"/>
              </a:buClr>
              <a:buSzPts val="1100"/>
              <a:buFont typeface="Arial"/>
              <a:buAutoNum type="arabicPeriod"/>
            </a:pPr>
            <a:r>
              <a:rPr b="0" i="0" lang="en" sz="1100" u="none" cap="none" strike="noStrike">
                <a:solidFill>
                  <a:schemeClr val="lt1"/>
                </a:solidFill>
                <a:latin typeface="Arial"/>
                <a:ea typeface="Arial"/>
                <a:cs typeface="Arial"/>
                <a:sym typeface="Arial"/>
              </a:rPr>
              <a:t>Apply in your daily business or AoP practices</a:t>
            </a:r>
            <a:br>
              <a:rPr b="0" i="0" lang="en" sz="1100" u="none" cap="none" strike="noStrike">
                <a:solidFill>
                  <a:schemeClr val="lt1"/>
                </a:solidFill>
                <a:latin typeface="Arial"/>
                <a:ea typeface="Arial"/>
                <a:cs typeface="Arial"/>
                <a:sym typeface="Arial"/>
              </a:rPr>
            </a:br>
            <a:endParaRPr b="0" i="0" sz="1100" u="none" cap="none" strike="noStrike">
              <a:solidFill>
                <a:schemeClr val="lt1"/>
              </a:solidFill>
              <a:latin typeface="Arial"/>
              <a:ea typeface="Arial"/>
              <a:cs typeface="Arial"/>
              <a:sym typeface="Arial"/>
            </a:endParaRPr>
          </a:p>
          <a:p>
            <a:pPr indent="-184150" lvl="0" marL="228600" marR="0" rtl="0" algn="l">
              <a:lnSpc>
                <a:spcPct val="100000"/>
              </a:lnSpc>
              <a:spcBef>
                <a:spcPts val="0"/>
              </a:spcBef>
              <a:spcAft>
                <a:spcPts val="0"/>
              </a:spcAft>
              <a:buClr>
                <a:schemeClr val="lt1"/>
              </a:buClr>
              <a:buSzPts val="1100"/>
              <a:buFont typeface="Arial"/>
              <a:buAutoNum type="arabicPeriod"/>
            </a:pPr>
            <a:r>
              <a:rPr b="0" i="0" lang="en" sz="1100" u="none" cap="none" strike="noStrike">
                <a:solidFill>
                  <a:schemeClr val="lt1"/>
                </a:solidFill>
                <a:latin typeface="Arial"/>
                <a:ea typeface="Arial"/>
                <a:cs typeface="Arial"/>
                <a:sym typeface="Arial"/>
              </a:rPr>
              <a:t>Create team rituals (frequency and sequence) around this content and share your experiences</a:t>
            </a:r>
            <a:endParaRPr b="0" i="0" sz="1400" u="none" cap="none" strike="noStrike">
              <a:solidFill>
                <a:srgbClr val="000000"/>
              </a:solidFill>
              <a:latin typeface="Arial"/>
              <a:ea typeface="Arial"/>
              <a:cs typeface="Arial"/>
              <a:sym typeface="Arial"/>
            </a:endParaRPr>
          </a:p>
        </p:txBody>
      </p:sp>
      <p:sp>
        <p:nvSpPr>
          <p:cNvPr id="123" name="Google Shape;123;p2"/>
          <p:cNvSpPr txBox="1"/>
          <p:nvPr/>
        </p:nvSpPr>
        <p:spPr>
          <a:xfrm>
            <a:off x="6135875" y="2766621"/>
            <a:ext cx="2665200" cy="2154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When to use</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0"/>
          <p:cNvSpPr txBox="1"/>
          <p:nvPr/>
        </p:nvSpPr>
        <p:spPr>
          <a:xfrm>
            <a:off x="566925" y="2011675"/>
            <a:ext cx="2665200" cy="26103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300"/>
              <a:buFont typeface="Arial"/>
              <a:buNone/>
            </a:pPr>
            <a:r>
              <a:t/>
            </a:r>
            <a:endParaRPr b="0" i="0" sz="13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300"/>
              <a:buFont typeface="Arial"/>
              <a:buNone/>
            </a:pPr>
            <a:r>
              <a:t/>
            </a:r>
            <a:endParaRPr b="0" i="0" sz="1300" u="none" cap="none" strike="noStrike">
              <a:solidFill>
                <a:schemeClr val="lt1"/>
              </a:solidFill>
              <a:latin typeface="Arial"/>
              <a:ea typeface="Arial"/>
              <a:cs typeface="Arial"/>
              <a:sym typeface="Arial"/>
            </a:endParaRPr>
          </a:p>
        </p:txBody>
      </p:sp>
      <p:sp>
        <p:nvSpPr>
          <p:cNvPr id="439" name="Google Shape;439;p20"/>
          <p:cNvSpPr txBox="1"/>
          <p:nvPr/>
        </p:nvSpPr>
        <p:spPr>
          <a:xfrm>
            <a:off x="3353650" y="2013713"/>
            <a:ext cx="2665200" cy="26103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440" name="Google Shape;440;p20"/>
          <p:cNvSpPr txBox="1"/>
          <p:nvPr/>
        </p:nvSpPr>
        <p:spPr>
          <a:xfrm>
            <a:off x="6105125" y="2011675"/>
            <a:ext cx="2665200" cy="2610300"/>
          </a:xfrm>
          <a:prstGeom prst="rect">
            <a:avLst/>
          </a:prstGeom>
          <a:solidFill>
            <a:srgbClr val="F5F5F2"/>
          </a:solidFill>
          <a:ln>
            <a:noFill/>
          </a:ln>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800"/>
              <a:buFont typeface="Arial"/>
              <a:buNone/>
            </a:pPr>
            <a:br>
              <a:rPr b="0" i="0" lang="en" sz="800" u="none" cap="none" strike="noStrike">
                <a:solidFill>
                  <a:srgbClr val="000000"/>
                </a:solidFill>
                <a:latin typeface="Arial"/>
                <a:ea typeface="Arial"/>
                <a:cs typeface="Arial"/>
                <a:sym typeface="Arial"/>
              </a:rPr>
            </a:br>
            <a:r>
              <a:rPr b="0" i="0" lang="en" sz="800" u="none" cap="none" strike="noStrike">
                <a:solidFill>
                  <a:schemeClr val="accent4"/>
                </a:solidFill>
                <a:latin typeface="Arial"/>
                <a:ea typeface="Arial"/>
                <a:cs typeface="Arial"/>
                <a:sym typeface="Arial"/>
              </a:rPr>
              <a:t>Where is this concern coming from?</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800"/>
              <a:buFont typeface="Arial"/>
              <a:buNone/>
            </a:pPr>
            <a:r>
              <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800"/>
              <a:buFont typeface="Arial"/>
              <a:buNone/>
            </a:pPr>
            <a:r>
              <a:rPr b="0" i="0" lang="en" sz="800" u="none" cap="none" strike="noStrike">
                <a:solidFill>
                  <a:schemeClr val="accent4"/>
                </a:solidFill>
                <a:latin typeface="Arial"/>
                <a:ea typeface="Arial"/>
                <a:cs typeface="Arial"/>
                <a:sym typeface="Arial"/>
              </a:rPr>
              <a:t>Parenthood triggers assumptions, especially motherhood that parents / mothers are less competent and less committed to their careers. As a result, they are held to higher standards and presented with fewer opportunities. Studies show that the “maternal wall” women face when they have kids is the strongest gender bias.</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800"/>
              <a:buFont typeface="Arial"/>
              <a:buNone/>
            </a:pPr>
            <a:r>
              <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441" name="Google Shape;441;p20"/>
          <p:cNvSpPr/>
          <p:nvPr/>
        </p:nvSpPr>
        <p:spPr>
          <a:xfrm>
            <a:off x="602600" y="2063159"/>
            <a:ext cx="2575800" cy="381600"/>
          </a:xfrm>
          <a:prstGeom prst="wedgeRectCallout">
            <a:avLst>
              <a:gd fmla="val -60952" name="adj1"/>
              <a:gd fmla="val -37573" name="adj2"/>
            </a:avLst>
          </a:prstGeom>
          <a:noFill/>
          <a:ln cap="flat" cmpd="sng" w="9525">
            <a:solidFill>
              <a:srgbClr val="0B41C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20"/>
          <p:cNvSpPr/>
          <p:nvPr/>
        </p:nvSpPr>
        <p:spPr>
          <a:xfrm>
            <a:off x="3380725" y="2063159"/>
            <a:ext cx="2575800" cy="381600"/>
          </a:xfrm>
          <a:prstGeom prst="wedgeRectCallout">
            <a:avLst>
              <a:gd fmla="val -55779" name="adj1"/>
              <a:gd fmla="val -33080" name="adj2"/>
            </a:avLst>
          </a:prstGeom>
          <a:noFill/>
          <a:ln cap="flat" cmpd="sng" w="9525">
            <a:solidFill>
              <a:srgbClr val="0B41C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20"/>
          <p:cNvSpPr/>
          <p:nvPr/>
        </p:nvSpPr>
        <p:spPr>
          <a:xfrm>
            <a:off x="6194100" y="2063150"/>
            <a:ext cx="2500800" cy="679200"/>
          </a:xfrm>
          <a:prstGeom prst="wedgeRectCallout">
            <a:avLst>
              <a:gd fmla="val -54618" name="adj1"/>
              <a:gd fmla="val -28255" name="adj2"/>
            </a:avLst>
          </a:prstGeom>
          <a:noFill/>
          <a:ln cap="flat" cmpd="sng" w="9525">
            <a:solidFill>
              <a:srgbClr val="0B41C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20"/>
          <p:cNvSpPr txBox="1"/>
          <p:nvPr/>
        </p:nvSpPr>
        <p:spPr>
          <a:xfrm>
            <a:off x="571450" y="1246325"/>
            <a:ext cx="8229600" cy="679200"/>
          </a:xfrm>
          <a:prstGeom prst="rect">
            <a:avLst/>
          </a:prstGeom>
          <a:solidFill>
            <a:srgbClr val="FF8782"/>
          </a:solidFill>
          <a:ln>
            <a:noFill/>
          </a:ln>
        </p:spPr>
        <p:txBody>
          <a:bodyPr anchorCtr="0" anchor="ctr" bIns="72000" lIns="144000" spcFirstLastPara="1" rIns="180000" wrap="square" tIns="72000">
            <a:noAutofit/>
          </a:bodyPr>
          <a:lstStyle/>
          <a:p>
            <a:pPr indent="0" lvl="0" marL="0" marR="0" rtl="0" algn="ctr">
              <a:lnSpc>
                <a:spcPct val="100000"/>
              </a:lnSpc>
              <a:spcBef>
                <a:spcPts val="0"/>
              </a:spcBef>
              <a:spcAft>
                <a:spcPts val="0"/>
              </a:spcAft>
              <a:buClr>
                <a:schemeClr val="dk1"/>
              </a:buClr>
              <a:buSzPts val="1600"/>
              <a:buFont typeface="Arial"/>
              <a:buNone/>
            </a:pPr>
            <a:r>
              <a:t/>
            </a:r>
            <a:endParaRPr b="0" i="0" sz="1200" u="none" cap="none" strike="noStrike">
              <a:solidFill>
                <a:schemeClr val="dk1"/>
              </a:solidFill>
              <a:latin typeface="Arial"/>
              <a:ea typeface="Arial"/>
              <a:cs typeface="Arial"/>
              <a:sym typeface="Arial"/>
            </a:endParaRPr>
          </a:p>
        </p:txBody>
      </p:sp>
      <p:sp>
        <p:nvSpPr>
          <p:cNvPr id="445" name="Google Shape;445;p20"/>
          <p:cNvSpPr txBox="1"/>
          <p:nvPr>
            <p:ph type="title"/>
          </p:nvPr>
        </p:nvSpPr>
        <p:spPr>
          <a:xfrm>
            <a:off x="571450" y="432675"/>
            <a:ext cx="7431600" cy="5727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None/>
            </a:pPr>
            <a:r>
              <a:rPr lang="en"/>
              <a:t>Be an active ally</a:t>
            </a:r>
            <a:endParaRPr/>
          </a:p>
        </p:txBody>
      </p:sp>
      <p:sp>
        <p:nvSpPr>
          <p:cNvPr id="446" name="Google Shape;446;p20"/>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SzPts val="1700"/>
              <a:buNone/>
            </a:pPr>
            <a:r>
              <a:rPr lang="en"/>
              <a:t>Questions and scenarios you may come across</a:t>
            </a:r>
            <a:endParaRPr/>
          </a:p>
        </p:txBody>
      </p:sp>
      <p:sp>
        <p:nvSpPr>
          <p:cNvPr id="447" name="Google Shape;447;p20"/>
          <p:cNvSpPr txBox="1"/>
          <p:nvPr/>
        </p:nvSpPr>
        <p:spPr>
          <a:xfrm>
            <a:off x="6280006" y="2139696"/>
            <a:ext cx="2383200" cy="507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accent4"/>
                </a:solidFill>
                <a:latin typeface="Arial"/>
                <a:ea typeface="Arial"/>
                <a:cs typeface="Arial"/>
                <a:sym typeface="Arial"/>
              </a:rPr>
              <a:t>“They have just become a parent, they will not have the capacity to step into an executive role</a:t>
            </a:r>
            <a:r>
              <a:rPr b="0" i="1" lang="en" sz="1100" u="none" cap="none" strike="noStrike">
                <a:solidFill>
                  <a:schemeClr val="lt1"/>
                </a:solidFill>
                <a:latin typeface="Arial"/>
                <a:ea typeface="Arial"/>
                <a:cs typeface="Arial"/>
                <a:sym typeface="Arial"/>
              </a:rPr>
              <a:t>…”</a:t>
            </a:r>
            <a:endParaRPr b="0" i="1" sz="1100" u="none" cap="none" strike="noStrike">
              <a:solidFill>
                <a:srgbClr val="888888"/>
              </a:solidFill>
              <a:latin typeface="Arial"/>
              <a:ea typeface="Arial"/>
              <a:cs typeface="Arial"/>
              <a:sym typeface="Arial"/>
            </a:endParaRPr>
          </a:p>
        </p:txBody>
      </p:sp>
      <p:sp>
        <p:nvSpPr>
          <p:cNvPr id="448" name="Google Shape;448;p20"/>
          <p:cNvSpPr txBox="1"/>
          <p:nvPr/>
        </p:nvSpPr>
        <p:spPr>
          <a:xfrm>
            <a:off x="641206" y="2139696"/>
            <a:ext cx="23832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accent4"/>
                </a:solidFill>
                <a:latin typeface="Arial"/>
                <a:ea typeface="Arial"/>
                <a:cs typeface="Arial"/>
                <a:sym typeface="Arial"/>
              </a:rPr>
              <a:t>Why Allyship</a:t>
            </a:r>
            <a:endParaRPr b="0" i="0" sz="1100" u="none" cap="none" strike="noStrike">
              <a:solidFill>
                <a:schemeClr val="accent4"/>
              </a:solidFill>
              <a:latin typeface="Arial"/>
              <a:ea typeface="Arial"/>
              <a:cs typeface="Arial"/>
              <a:sym typeface="Arial"/>
            </a:endParaRPr>
          </a:p>
        </p:txBody>
      </p:sp>
      <p:sp>
        <p:nvSpPr>
          <p:cNvPr id="449" name="Google Shape;449;p20"/>
          <p:cNvSpPr txBox="1"/>
          <p:nvPr/>
        </p:nvSpPr>
        <p:spPr>
          <a:xfrm>
            <a:off x="3467763" y="2139696"/>
            <a:ext cx="2500800" cy="169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0" i="1" lang="en" sz="1100" u="none" cap="none" strike="noStrike">
                <a:solidFill>
                  <a:schemeClr val="accent4"/>
                </a:solidFill>
                <a:latin typeface="Arial"/>
                <a:ea typeface="Arial"/>
                <a:cs typeface="Arial"/>
                <a:sym typeface="Arial"/>
              </a:rPr>
              <a:t>“I’m afraid I’ll say the wrong thing…</a:t>
            </a:r>
            <a:r>
              <a:rPr b="0" i="1" lang="en" sz="1100" u="none" cap="none" strike="noStrike">
                <a:solidFill>
                  <a:schemeClr val="lt1"/>
                </a:solidFill>
                <a:latin typeface="Arial"/>
                <a:ea typeface="Arial"/>
                <a:cs typeface="Arial"/>
                <a:sym typeface="Arial"/>
              </a:rPr>
              <a:t>”</a:t>
            </a:r>
            <a:endParaRPr b="0" i="1" sz="1100" u="none" cap="none" strike="noStrike">
              <a:solidFill>
                <a:srgbClr val="888888"/>
              </a:solidFill>
              <a:latin typeface="Arial"/>
              <a:ea typeface="Arial"/>
              <a:cs typeface="Arial"/>
              <a:sym typeface="Arial"/>
            </a:endParaRPr>
          </a:p>
        </p:txBody>
      </p:sp>
      <p:sp>
        <p:nvSpPr>
          <p:cNvPr id="450" name="Google Shape;450;p20"/>
          <p:cNvSpPr/>
          <p:nvPr/>
        </p:nvSpPr>
        <p:spPr>
          <a:xfrm>
            <a:off x="571501" y="0"/>
            <a:ext cx="1612800" cy="2178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Moments that Matter</a:t>
            </a:r>
            <a:endParaRPr b="0" i="0" sz="900" u="none" cap="none" strike="noStrike">
              <a:solidFill>
                <a:schemeClr val="lt1"/>
              </a:solidFill>
              <a:latin typeface="Arial"/>
              <a:ea typeface="Arial"/>
              <a:cs typeface="Arial"/>
              <a:sym typeface="Arial"/>
            </a:endParaRPr>
          </a:p>
        </p:txBody>
      </p:sp>
      <p:sp>
        <p:nvSpPr>
          <p:cNvPr id="451" name="Google Shape;451;p20"/>
          <p:cNvSpPr txBox="1"/>
          <p:nvPr/>
        </p:nvSpPr>
        <p:spPr>
          <a:xfrm>
            <a:off x="1180075" y="1322525"/>
            <a:ext cx="7342800" cy="554100"/>
          </a:xfrm>
          <a:prstGeom prst="rect">
            <a:avLst/>
          </a:prstGeom>
          <a:noFill/>
          <a:ln>
            <a:noFill/>
          </a:ln>
        </p:spPr>
        <p:txBody>
          <a:bodyPr anchorCtr="0" anchor="ctr" bIns="91425" lIns="91425" spcFirstLastPara="1" rIns="91425" wrap="square" tIns="91425">
            <a:spAutoFit/>
          </a:bodyPr>
          <a:lstStyle/>
          <a:p>
            <a:pPr indent="0" lvl="0" marL="285750" marR="0" rtl="0" algn="l">
              <a:lnSpc>
                <a:spcPct val="100000"/>
              </a:lnSpc>
              <a:spcBef>
                <a:spcPts val="0"/>
              </a:spcBef>
              <a:spcAft>
                <a:spcPts val="0"/>
              </a:spcAft>
              <a:buClr>
                <a:schemeClr val="dk1"/>
              </a:buClr>
              <a:buSzPts val="1600"/>
              <a:buFont typeface="Arial"/>
              <a:buNone/>
            </a:pPr>
            <a:r>
              <a:rPr b="0" i="0" lang="en" sz="1200" u="none" cap="none" strike="noStrike">
                <a:solidFill>
                  <a:srgbClr val="000000"/>
                </a:solidFill>
                <a:latin typeface="Arial"/>
                <a:ea typeface="Arial"/>
                <a:cs typeface="Arial"/>
                <a:sym typeface="Arial"/>
              </a:rPr>
              <a:t>Facing tough questions in your intake or interview debrief conversations from leaders / hiring managers? Here are some examples of scenarios you can face and some possible ways for you to respond with confidence.</a:t>
            </a:r>
            <a:endParaRPr b="0" i="0" sz="1200" u="none" cap="none" strike="noStrike">
              <a:solidFill>
                <a:srgbClr val="000000"/>
              </a:solidFill>
              <a:latin typeface="Arial"/>
              <a:ea typeface="Arial"/>
              <a:cs typeface="Arial"/>
              <a:sym typeface="Arial"/>
            </a:endParaRPr>
          </a:p>
        </p:txBody>
      </p:sp>
      <p:sp>
        <p:nvSpPr>
          <p:cNvPr id="452" name="Google Shape;452;p20"/>
          <p:cNvSpPr txBox="1"/>
          <p:nvPr/>
        </p:nvSpPr>
        <p:spPr>
          <a:xfrm>
            <a:off x="641200" y="2587007"/>
            <a:ext cx="2500800" cy="1672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 sz="800" u="none" cap="none" strike="noStrike">
                <a:solidFill>
                  <a:schemeClr val="accent4"/>
                </a:solidFill>
                <a:latin typeface="Arial"/>
                <a:ea typeface="Arial"/>
                <a:cs typeface="Arial"/>
                <a:sym typeface="Arial"/>
              </a:rPr>
              <a:t>How do you challenge your own biases?</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800"/>
              <a:buFont typeface="Arial"/>
              <a:buNone/>
            </a:pPr>
            <a:r>
              <a:rPr b="0" i="0" lang="en" sz="800" u="none" cap="none" strike="noStrike">
                <a:solidFill>
                  <a:schemeClr val="accent4"/>
                </a:solidFill>
                <a:latin typeface="Arial"/>
                <a:ea typeface="Arial"/>
                <a:cs typeface="Arial"/>
                <a:sym typeface="Arial"/>
              </a:rPr>
              <a:t>Allyship provides an organization and its people an </a:t>
            </a:r>
            <a:r>
              <a:rPr b="1" i="0" lang="en" sz="800" u="none" cap="none" strike="noStrike">
                <a:solidFill>
                  <a:schemeClr val="accent4"/>
                </a:solidFill>
                <a:latin typeface="Arial"/>
                <a:ea typeface="Arial"/>
                <a:cs typeface="Arial"/>
                <a:sym typeface="Arial"/>
              </a:rPr>
              <a:t>increased understanding</a:t>
            </a:r>
            <a:r>
              <a:rPr b="0" i="0" lang="en" sz="800" u="none" cap="none" strike="noStrike">
                <a:solidFill>
                  <a:schemeClr val="accent4"/>
                </a:solidFill>
                <a:latin typeface="Arial"/>
                <a:ea typeface="Arial"/>
                <a:cs typeface="Arial"/>
                <a:sym typeface="Arial"/>
              </a:rPr>
              <a:t> of the challenges and barriers that those in under-represented or minority groups may face and the limitations on their opportunities and experiences.</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1000"/>
              </a:spcBef>
              <a:spcAft>
                <a:spcPts val="1000"/>
              </a:spcAft>
              <a:buClr>
                <a:schemeClr val="lt1"/>
              </a:buClr>
              <a:buSzPts val="1100"/>
              <a:buFont typeface="Arial"/>
              <a:buNone/>
            </a:pPr>
            <a:r>
              <a:rPr b="0" i="0" lang="en" sz="800" u="none" cap="none" strike="noStrike">
                <a:solidFill>
                  <a:schemeClr val="accent4"/>
                </a:solidFill>
                <a:latin typeface="Arial"/>
                <a:ea typeface="Arial"/>
                <a:cs typeface="Arial"/>
                <a:sym typeface="Arial"/>
              </a:rPr>
              <a:t>While the majority of us think of ourselves as allies, relatively few of us are taking action. An Ally</a:t>
            </a:r>
            <a:r>
              <a:rPr b="1" i="0" lang="en" sz="800" u="none" cap="none" strike="noStrike">
                <a:solidFill>
                  <a:schemeClr val="accent4"/>
                </a:solidFill>
                <a:latin typeface="Arial"/>
                <a:ea typeface="Arial"/>
                <a:cs typeface="Arial"/>
                <a:sym typeface="Arial"/>
              </a:rPr>
              <a:t> stands right beside us</a:t>
            </a:r>
            <a:r>
              <a:rPr b="0" i="0" lang="en" sz="800" u="none" cap="none" strike="noStrike">
                <a:solidFill>
                  <a:schemeClr val="accent4"/>
                </a:solidFill>
                <a:latin typeface="Arial"/>
                <a:ea typeface="Arial"/>
                <a:cs typeface="Arial"/>
                <a:sym typeface="Arial"/>
              </a:rPr>
              <a:t>, not in front of us, and gives us the space to speak for ourselves.</a:t>
            </a:r>
            <a:endParaRPr b="0" i="0" sz="800" u="none" cap="none" strike="noStrike">
              <a:solidFill>
                <a:schemeClr val="accent4"/>
              </a:solidFill>
              <a:latin typeface="Arial"/>
              <a:ea typeface="Arial"/>
              <a:cs typeface="Arial"/>
              <a:sym typeface="Arial"/>
            </a:endParaRPr>
          </a:p>
        </p:txBody>
      </p:sp>
      <p:sp>
        <p:nvSpPr>
          <p:cNvPr id="453" name="Google Shape;453;p20"/>
          <p:cNvSpPr txBox="1"/>
          <p:nvPr/>
        </p:nvSpPr>
        <p:spPr>
          <a:xfrm>
            <a:off x="3385150" y="2587007"/>
            <a:ext cx="2575800" cy="228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100"/>
              <a:buFont typeface="Arial"/>
              <a:buNone/>
            </a:pPr>
            <a:r>
              <a:rPr b="0" i="0" lang="en" sz="800" u="none" cap="none" strike="noStrike">
                <a:solidFill>
                  <a:schemeClr val="accent4"/>
                </a:solidFill>
                <a:latin typeface="Arial"/>
                <a:ea typeface="Arial"/>
                <a:cs typeface="Arial"/>
                <a:sym typeface="Arial"/>
              </a:rPr>
              <a:t>What makes you say that? What have your experiences been?</a:t>
            </a:r>
            <a:endParaRPr b="0" i="0" sz="800" u="none" cap="none" strike="noStrike">
              <a:solidFill>
                <a:schemeClr val="accent4"/>
              </a:solidFill>
              <a:latin typeface="Arial"/>
              <a:ea typeface="Arial"/>
              <a:cs typeface="Arial"/>
              <a:sym typeface="Arial"/>
            </a:endParaRPr>
          </a:p>
          <a:p>
            <a:pPr indent="0" lvl="0" marL="0" marR="0" rtl="0" algn="l">
              <a:lnSpc>
                <a:spcPct val="100000"/>
              </a:lnSpc>
              <a:spcBef>
                <a:spcPts val="1000"/>
              </a:spcBef>
              <a:spcAft>
                <a:spcPts val="1000"/>
              </a:spcAft>
              <a:buClr>
                <a:schemeClr val="lt1"/>
              </a:buClr>
              <a:buSzPts val="1100"/>
              <a:buFont typeface="Arial"/>
              <a:buNone/>
            </a:pPr>
            <a:r>
              <a:rPr b="0" i="0" lang="en" sz="800" u="none" cap="none" strike="noStrike">
                <a:solidFill>
                  <a:schemeClr val="accent4"/>
                </a:solidFill>
                <a:latin typeface="Arial"/>
                <a:ea typeface="Arial"/>
                <a:cs typeface="Arial"/>
                <a:sym typeface="Arial"/>
              </a:rPr>
              <a:t>We appreciate that talking about DE&amp;I can be tricky. With language constantly evolving, the way we use language to be inclusive matters. But when (not if, but when) a mistake is made, keep in mind that the best thing to do is thank the person or the situation that brought it to your attention, learn from it, and move on. That could sound like, “Thank you for teaching me that/pointing that out to me/reminding me of that. I’ll remember for next time.”  It might feel uncomfortable in the moment, but it signifies a willingness to grow and learn, which builds confidence and connection. And that’s great progress from “Well, I’m just not going to say anything.”</a:t>
            </a:r>
            <a:endParaRPr b="0" i="0" sz="800" u="none" cap="none" strike="noStrike">
              <a:solidFill>
                <a:schemeClr val="accent4"/>
              </a:solidFill>
              <a:latin typeface="Arial"/>
              <a:ea typeface="Arial"/>
              <a:cs typeface="Arial"/>
              <a:sym typeface="Arial"/>
            </a:endParaRPr>
          </a:p>
        </p:txBody>
      </p:sp>
      <p:pic>
        <p:nvPicPr>
          <p:cNvPr id="454" name="Google Shape;454;p20"/>
          <p:cNvPicPr preferRelativeResize="0"/>
          <p:nvPr/>
        </p:nvPicPr>
        <p:blipFill rotWithShape="1">
          <a:blip r:embed="rId3">
            <a:alphaModFix/>
          </a:blip>
          <a:srcRect b="0" l="0" r="0" t="0"/>
          <a:stretch/>
        </p:blipFill>
        <p:spPr>
          <a:xfrm>
            <a:off x="759784" y="1375138"/>
            <a:ext cx="420300" cy="420300"/>
          </a:xfrm>
          <a:prstGeom prst="rect">
            <a:avLst/>
          </a:prstGeom>
          <a:noFill/>
          <a:ln>
            <a:noFill/>
          </a:ln>
        </p:spPr>
      </p:pic>
      <p:sp>
        <p:nvSpPr>
          <p:cNvPr id="455" name="Google Shape;455;p20">
            <a:hlinkClick action="ppaction://hlinksldjump" r:id="rId4"/>
          </p:cNvPr>
          <p:cNvSpPr/>
          <p:nvPr/>
        </p:nvSpPr>
        <p:spPr>
          <a:xfrm>
            <a:off x="7621075" y="4788700"/>
            <a:ext cx="1530000" cy="306600"/>
          </a:xfrm>
          <a:prstGeom prst="roundRect">
            <a:avLst>
              <a:gd fmla="val 16667" name="adj"/>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chemeClr val="dk1"/>
                </a:solidFill>
                <a:latin typeface="Arial"/>
                <a:ea typeface="Arial"/>
                <a:cs typeface="Arial"/>
                <a:sym typeface="Arial"/>
              </a:rPr>
              <a:t>Back to theme overview</a:t>
            </a: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1"/>
          <p:cNvSpPr txBox="1"/>
          <p:nvPr>
            <p:ph type="title"/>
          </p:nvPr>
        </p:nvSpPr>
        <p:spPr>
          <a:xfrm>
            <a:off x="311700" y="539725"/>
            <a:ext cx="8520600" cy="1282500"/>
          </a:xfrm>
          <a:prstGeom prst="rect">
            <a:avLst/>
          </a:prstGeom>
          <a:noFill/>
          <a:ln>
            <a:noFill/>
          </a:ln>
        </p:spPr>
        <p:txBody>
          <a:bodyPr anchorCtr="0" anchor="ctr" bIns="91425" lIns="0" spcFirstLastPara="1" rIns="91425" wrap="square" tIns="91425">
            <a:normAutofit/>
          </a:bodyPr>
          <a:lstStyle/>
          <a:p>
            <a:pPr indent="0" lvl="0" marL="0" rtl="0" algn="l">
              <a:lnSpc>
                <a:spcPct val="100000"/>
              </a:lnSpc>
              <a:spcBef>
                <a:spcPts val="0"/>
              </a:spcBef>
              <a:spcAft>
                <a:spcPts val="0"/>
              </a:spcAft>
              <a:buSzPts val="2200"/>
              <a:buNone/>
            </a:pPr>
            <a:r>
              <a:rPr lang="en"/>
              <a:t>Making DE&amp;I practices sustainable - Creating team rituals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grpSp>
        <p:nvGrpSpPr>
          <p:cNvPr id="465" name="Google Shape;465;p22"/>
          <p:cNvGrpSpPr/>
          <p:nvPr/>
        </p:nvGrpSpPr>
        <p:grpSpPr>
          <a:xfrm>
            <a:off x="1199371" y="1416424"/>
            <a:ext cx="6899347" cy="530176"/>
            <a:chOff x="1758895" y="3103473"/>
            <a:chExt cx="8669700" cy="306000"/>
          </a:xfrm>
        </p:grpSpPr>
        <p:cxnSp>
          <p:nvCxnSpPr>
            <p:cNvPr id="466" name="Google Shape;466;p22"/>
            <p:cNvCxnSpPr/>
            <p:nvPr/>
          </p:nvCxnSpPr>
          <p:spPr>
            <a:xfrm>
              <a:off x="1763404" y="3103473"/>
              <a:ext cx="0" cy="306000"/>
            </a:xfrm>
            <a:prstGeom prst="straightConnector1">
              <a:avLst/>
            </a:prstGeom>
            <a:noFill/>
            <a:ln cap="flat" cmpd="sng" w="19050">
              <a:solidFill>
                <a:srgbClr val="B7B7B7"/>
              </a:solidFill>
              <a:prstDash val="solid"/>
              <a:miter lim="800000"/>
              <a:headEnd len="sm" w="sm" type="none"/>
              <a:tailEnd len="sm" w="sm" type="none"/>
            </a:ln>
          </p:spPr>
        </p:cxnSp>
        <p:cxnSp>
          <p:nvCxnSpPr>
            <p:cNvPr id="467" name="Google Shape;467;p22"/>
            <p:cNvCxnSpPr/>
            <p:nvPr/>
          </p:nvCxnSpPr>
          <p:spPr>
            <a:xfrm>
              <a:off x="3929702" y="3103473"/>
              <a:ext cx="0" cy="306000"/>
            </a:xfrm>
            <a:prstGeom prst="straightConnector1">
              <a:avLst/>
            </a:prstGeom>
            <a:noFill/>
            <a:ln cap="flat" cmpd="sng" w="19050">
              <a:solidFill>
                <a:srgbClr val="B7B7B7"/>
              </a:solidFill>
              <a:prstDash val="solid"/>
              <a:miter lim="800000"/>
              <a:headEnd len="sm" w="sm" type="none"/>
              <a:tailEnd len="sm" w="sm" type="none"/>
            </a:ln>
          </p:spPr>
        </p:cxnSp>
        <p:cxnSp>
          <p:nvCxnSpPr>
            <p:cNvPr id="468" name="Google Shape;468;p22"/>
            <p:cNvCxnSpPr/>
            <p:nvPr/>
          </p:nvCxnSpPr>
          <p:spPr>
            <a:xfrm>
              <a:off x="6096000" y="3103473"/>
              <a:ext cx="0" cy="306000"/>
            </a:xfrm>
            <a:prstGeom prst="straightConnector1">
              <a:avLst/>
            </a:prstGeom>
            <a:noFill/>
            <a:ln cap="flat" cmpd="sng" w="19050">
              <a:solidFill>
                <a:srgbClr val="B7B7B7"/>
              </a:solidFill>
              <a:prstDash val="solid"/>
              <a:miter lim="800000"/>
              <a:headEnd len="sm" w="sm" type="none"/>
              <a:tailEnd len="sm" w="sm" type="none"/>
            </a:ln>
          </p:spPr>
        </p:cxnSp>
        <p:cxnSp>
          <p:nvCxnSpPr>
            <p:cNvPr id="469" name="Google Shape;469;p22"/>
            <p:cNvCxnSpPr/>
            <p:nvPr/>
          </p:nvCxnSpPr>
          <p:spPr>
            <a:xfrm>
              <a:off x="8262298" y="3103473"/>
              <a:ext cx="0" cy="306000"/>
            </a:xfrm>
            <a:prstGeom prst="straightConnector1">
              <a:avLst/>
            </a:prstGeom>
            <a:noFill/>
            <a:ln cap="flat" cmpd="sng" w="19050">
              <a:solidFill>
                <a:srgbClr val="B7B7B7"/>
              </a:solidFill>
              <a:prstDash val="solid"/>
              <a:miter lim="800000"/>
              <a:headEnd len="sm" w="sm" type="none"/>
              <a:tailEnd len="sm" w="sm" type="none"/>
            </a:ln>
          </p:spPr>
        </p:cxnSp>
        <p:cxnSp>
          <p:nvCxnSpPr>
            <p:cNvPr id="470" name="Google Shape;470;p22"/>
            <p:cNvCxnSpPr/>
            <p:nvPr/>
          </p:nvCxnSpPr>
          <p:spPr>
            <a:xfrm>
              <a:off x="10428595" y="3103473"/>
              <a:ext cx="0" cy="306000"/>
            </a:xfrm>
            <a:prstGeom prst="straightConnector1">
              <a:avLst/>
            </a:prstGeom>
            <a:noFill/>
            <a:ln cap="flat" cmpd="sng" w="19050">
              <a:solidFill>
                <a:srgbClr val="B7B7B7"/>
              </a:solidFill>
              <a:prstDash val="solid"/>
              <a:miter lim="800000"/>
              <a:headEnd len="sm" w="sm" type="none"/>
              <a:tailEnd len="sm" w="sm" type="none"/>
            </a:ln>
          </p:spPr>
        </p:cxnSp>
        <p:cxnSp>
          <p:nvCxnSpPr>
            <p:cNvPr id="471" name="Google Shape;471;p22"/>
            <p:cNvCxnSpPr/>
            <p:nvPr/>
          </p:nvCxnSpPr>
          <p:spPr>
            <a:xfrm rot="10800000">
              <a:off x="1758895" y="3103473"/>
              <a:ext cx="8669700" cy="0"/>
            </a:xfrm>
            <a:prstGeom prst="straightConnector1">
              <a:avLst/>
            </a:prstGeom>
            <a:noFill/>
            <a:ln cap="flat" cmpd="sng" w="19050">
              <a:solidFill>
                <a:srgbClr val="B7B7B7"/>
              </a:solidFill>
              <a:prstDash val="solid"/>
              <a:miter lim="800000"/>
              <a:headEnd len="sm" w="sm" type="none"/>
              <a:tailEnd len="sm" w="sm" type="none"/>
            </a:ln>
          </p:spPr>
        </p:cxnSp>
      </p:grpSp>
      <p:sp>
        <p:nvSpPr>
          <p:cNvPr id="472" name="Google Shape;472;p22"/>
          <p:cNvSpPr/>
          <p:nvPr/>
        </p:nvSpPr>
        <p:spPr>
          <a:xfrm>
            <a:off x="457150" y="2370689"/>
            <a:ext cx="1556498" cy="1594748"/>
          </a:xfrm>
          <a:custGeom>
            <a:rect b="b" l="l" r="r" t="t"/>
            <a:pathLst>
              <a:path extrusionOk="0" h="3411226" w="2001927">
                <a:moveTo>
                  <a:pt x="1676033" y="0"/>
                </a:moveTo>
                <a:lnTo>
                  <a:pt x="1752727" y="0"/>
                </a:lnTo>
                <a:cubicBezTo>
                  <a:pt x="1890356" y="0"/>
                  <a:pt x="2001927" y="111571"/>
                  <a:pt x="2001927" y="249200"/>
                </a:cubicBezTo>
                <a:lnTo>
                  <a:pt x="2001927" y="3162026"/>
                </a:lnTo>
                <a:cubicBezTo>
                  <a:pt x="2001927" y="3299655"/>
                  <a:pt x="1890356" y="3411226"/>
                  <a:pt x="1752727" y="3411226"/>
                </a:cubicBezTo>
                <a:lnTo>
                  <a:pt x="249200" y="3411226"/>
                </a:lnTo>
                <a:cubicBezTo>
                  <a:pt x="111571" y="3411226"/>
                  <a:pt x="0" y="3299655"/>
                  <a:pt x="0" y="3162026"/>
                </a:cubicBezTo>
                <a:lnTo>
                  <a:pt x="0" y="249200"/>
                </a:lnTo>
                <a:cubicBezTo>
                  <a:pt x="0" y="111571"/>
                  <a:pt x="111571" y="0"/>
                  <a:pt x="249200" y="0"/>
                </a:cubicBezTo>
                <a:lnTo>
                  <a:pt x="325893" y="0"/>
                </a:lnTo>
              </a:path>
            </a:pathLst>
          </a:custGeom>
          <a:solidFill>
            <a:srgbClr val="F5F5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3" name="Google Shape;473;p22"/>
          <p:cNvSpPr/>
          <p:nvPr/>
        </p:nvSpPr>
        <p:spPr>
          <a:xfrm>
            <a:off x="2170644" y="2370689"/>
            <a:ext cx="1556498" cy="1594748"/>
          </a:xfrm>
          <a:custGeom>
            <a:rect b="b" l="l" r="r" t="t"/>
            <a:pathLst>
              <a:path extrusionOk="0" h="3411226" w="2001927">
                <a:moveTo>
                  <a:pt x="1676033" y="0"/>
                </a:moveTo>
                <a:lnTo>
                  <a:pt x="1752727" y="0"/>
                </a:lnTo>
                <a:cubicBezTo>
                  <a:pt x="1890356" y="0"/>
                  <a:pt x="2001927" y="111571"/>
                  <a:pt x="2001927" y="249200"/>
                </a:cubicBezTo>
                <a:lnTo>
                  <a:pt x="2001927" y="3162026"/>
                </a:lnTo>
                <a:cubicBezTo>
                  <a:pt x="2001927" y="3299655"/>
                  <a:pt x="1890356" y="3411226"/>
                  <a:pt x="1752727" y="3411226"/>
                </a:cubicBezTo>
                <a:lnTo>
                  <a:pt x="249200" y="3411226"/>
                </a:lnTo>
                <a:cubicBezTo>
                  <a:pt x="111571" y="3411226"/>
                  <a:pt x="0" y="3299655"/>
                  <a:pt x="0" y="3162026"/>
                </a:cubicBezTo>
                <a:lnTo>
                  <a:pt x="0" y="249200"/>
                </a:lnTo>
                <a:cubicBezTo>
                  <a:pt x="0" y="111571"/>
                  <a:pt x="111571" y="0"/>
                  <a:pt x="249200" y="0"/>
                </a:cubicBezTo>
                <a:lnTo>
                  <a:pt x="325893" y="0"/>
                </a:lnTo>
              </a:path>
            </a:pathLst>
          </a:custGeom>
          <a:solidFill>
            <a:srgbClr val="F5F5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4" name="Google Shape;474;p22"/>
          <p:cNvSpPr/>
          <p:nvPr/>
        </p:nvSpPr>
        <p:spPr>
          <a:xfrm>
            <a:off x="3884137" y="2370689"/>
            <a:ext cx="1556498" cy="1594748"/>
          </a:xfrm>
          <a:custGeom>
            <a:rect b="b" l="l" r="r" t="t"/>
            <a:pathLst>
              <a:path extrusionOk="0" h="3411226" w="2001927">
                <a:moveTo>
                  <a:pt x="1676033" y="0"/>
                </a:moveTo>
                <a:lnTo>
                  <a:pt x="1752727" y="0"/>
                </a:lnTo>
                <a:cubicBezTo>
                  <a:pt x="1890356" y="0"/>
                  <a:pt x="2001927" y="111571"/>
                  <a:pt x="2001927" y="249200"/>
                </a:cubicBezTo>
                <a:lnTo>
                  <a:pt x="2001927" y="3162026"/>
                </a:lnTo>
                <a:cubicBezTo>
                  <a:pt x="2001927" y="3299655"/>
                  <a:pt x="1890356" y="3411226"/>
                  <a:pt x="1752727" y="3411226"/>
                </a:cubicBezTo>
                <a:lnTo>
                  <a:pt x="249200" y="3411226"/>
                </a:lnTo>
                <a:cubicBezTo>
                  <a:pt x="111571" y="3411226"/>
                  <a:pt x="0" y="3299655"/>
                  <a:pt x="0" y="3162026"/>
                </a:cubicBezTo>
                <a:lnTo>
                  <a:pt x="0" y="249200"/>
                </a:lnTo>
                <a:cubicBezTo>
                  <a:pt x="0" y="111571"/>
                  <a:pt x="111571" y="0"/>
                  <a:pt x="249200" y="0"/>
                </a:cubicBezTo>
                <a:lnTo>
                  <a:pt x="325893" y="0"/>
                </a:lnTo>
              </a:path>
            </a:pathLst>
          </a:custGeom>
          <a:solidFill>
            <a:srgbClr val="F5F5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5" name="Google Shape;475;p22"/>
          <p:cNvSpPr/>
          <p:nvPr/>
        </p:nvSpPr>
        <p:spPr>
          <a:xfrm>
            <a:off x="5597631" y="2370689"/>
            <a:ext cx="1556498" cy="1594748"/>
          </a:xfrm>
          <a:custGeom>
            <a:rect b="b" l="l" r="r" t="t"/>
            <a:pathLst>
              <a:path extrusionOk="0" h="3411226" w="2001927">
                <a:moveTo>
                  <a:pt x="1676033" y="0"/>
                </a:moveTo>
                <a:lnTo>
                  <a:pt x="1752727" y="0"/>
                </a:lnTo>
                <a:cubicBezTo>
                  <a:pt x="1890356" y="0"/>
                  <a:pt x="2001927" y="111571"/>
                  <a:pt x="2001927" y="249200"/>
                </a:cubicBezTo>
                <a:lnTo>
                  <a:pt x="2001927" y="3162026"/>
                </a:lnTo>
                <a:cubicBezTo>
                  <a:pt x="2001927" y="3299655"/>
                  <a:pt x="1890356" y="3411226"/>
                  <a:pt x="1752727" y="3411226"/>
                </a:cubicBezTo>
                <a:lnTo>
                  <a:pt x="249200" y="3411226"/>
                </a:lnTo>
                <a:cubicBezTo>
                  <a:pt x="111571" y="3411226"/>
                  <a:pt x="0" y="3299655"/>
                  <a:pt x="0" y="3162026"/>
                </a:cubicBezTo>
                <a:lnTo>
                  <a:pt x="0" y="249200"/>
                </a:lnTo>
                <a:cubicBezTo>
                  <a:pt x="0" y="111571"/>
                  <a:pt x="111571" y="0"/>
                  <a:pt x="249200" y="0"/>
                </a:cubicBezTo>
                <a:lnTo>
                  <a:pt x="325893" y="0"/>
                </a:lnTo>
              </a:path>
            </a:pathLst>
          </a:custGeom>
          <a:solidFill>
            <a:srgbClr val="F5F5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76" name="Google Shape;476;p22"/>
          <p:cNvSpPr/>
          <p:nvPr/>
        </p:nvSpPr>
        <p:spPr>
          <a:xfrm>
            <a:off x="7311125" y="2370689"/>
            <a:ext cx="1556498" cy="1594748"/>
          </a:xfrm>
          <a:custGeom>
            <a:rect b="b" l="l" r="r" t="t"/>
            <a:pathLst>
              <a:path extrusionOk="0" h="3411226" w="2001927">
                <a:moveTo>
                  <a:pt x="1676033" y="0"/>
                </a:moveTo>
                <a:lnTo>
                  <a:pt x="1752727" y="0"/>
                </a:lnTo>
                <a:cubicBezTo>
                  <a:pt x="1890356" y="0"/>
                  <a:pt x="2001927" y="111571"/>
                  <a:pt x="2001927" y="249200"/>
                </a:cubicBezTo>
                <a:lnTo>
                  <a:pt x="2001927" y="3162026"/>
                </a:lnTo>
                <a:cubicBezTo>
                  <a:pt x="2001927" y="3299655"/>
                  <a:pt x="1890356" y="3411226"/>
                  <a:pt x="1752727" y="3411226"/>
                </a:cubicBezTo>
                <a:lnTo>
                  <a:pt x="249200" y="3411226"/>
                </a:lnTo>
                <a:cubicBezTo>
                  <a:pt x="111571" y="3411226"/>
                  <a:pt x="0" y="3299655"/>
                  <a:pt x="0" y="3162026"/>
                </a:cubicBezTo>
                <a:lnTo>
                  <a:pt x="0" y="249200"/>
                </a:lnTo>
                <a:cubicBezTo>
                  <a:pt x="0" y="111571"/>
                  <a:pt x="111571" y="0"/>
                  <a:pt x="249200" y="0"/>
                </a:cubicBezTo>
                <a:lnTo>
                  <a:pt x="325893" y="0"/>
                </a:lnTo>
              </a:path>
            </a:pathLst>
          </a:custGeom>
          <a:solidFill>
            <a:srgbClr val="F5F5F2"/>
          </a:solidFill>
          <a:ln>
            <a:noFill/>
          </a:ln>
        </p:spPr>
        <p:txBody>
          <a:bodyPr anchorCtr="0" anchor="ctr" bIns="34275" lIns="68575" spcFirstLastPara="1" rIns="68575" wrap="square" tIns="34275">
            <a:noAutofit/>
          </a:bodyPr>
          <a:lstStyle/>
          <a:p>
            <a:pPr indent="0" lvl="0" marL="152400" marR="177800" rtl="0" algn="l">
              <a:lnSpc>
                <a:spcPct val="100000"/>
              </a:lnSpc>
              <a:spcBef>
                <a:spcPts val="0"/>
              </a:spcBef>
              <a:spcAft>
                <a:spcPts val="0"/>
              </a:spcAft>
              <a:buClr>
                <a:srgbClr val="000000"/>
              </a:buClr>
              <a:buSzPts val="1300"/>
              <a:buFont typeface="Arial"/>
              <a:buNone/>
            </a:pPr>
            <a:r>
              <a:t/>
            </a:r>
            <a:endParaRPr b="0" i="1" sz="1300" u="none" cap="none" strike="noStrike">
              <a:solidFill>
                <a:srgbClr val="0C0C0C"/>
              </a:solidFill>
              <a:latin typeface="Arial"/>
              <a:ea typeface="Arial"/>
              <a:cs typeface="Arial"/>
              <a:sym typeface="Arial"/>
            </a:endParaRPr>
          </a:p>
        </p:txBody>
      </p:sp>
      <p:grpSp>
        <p:nvGrpSpPr>
          <p:cNvPr id="477" name="Google Shape;477;p22"/>
          <p:cNvGrpSpPr/>
          <p:nvPr/>
        </p:nvGrpSpPr>
        <p:grpSpPr>
          <a:xfrm>
            <a:off x="476900" y="2875388"/>
            <a:ext cx="8633638" cy="1226273"/>
            <a:chOff x="638722" y="4211039"/>
            <a:chExt cx="11102930" cy="2443749"/>
          </a:xfrm>
        </p:grpSpPr>
        <p:grpSp>
          <p:nvGrpSpPr>
            <p:cNvPr id="478" name="Google Shape;478;p22"/>
            <p:cNvGrpSpPr/>
            <p:nvPr/>
          </p:nvGrpSpPr>
          <p:grpSpPr>
            <a:xfrm>
              <a:off x="914815" y="4211039"/>
              <a:ext cx="10514692" cy="935400"/>
              <a:chOff x="914815" y="4211039"/>
              <a:chExt cx="10514692" cy="935400"/>
            </a:xfrm>
          </p:grpSpPr>
          <p:sp>
            <p:nvSpPr>
              <p:cNvPr id="479" name="Google Shape;479;p22"/>
              <p:cNvSpPr txBox="1"/>
              <p:nvPr/>
            </p:nvSpPr>
            <p:spPr>
              <a:xfrm>
                <a:off x="914815" y="4211039"/>
                <a:ext cx="1477200" cy="935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accent4"/>
                    </a:solidFill>
                    <a:latin typeface="Arial"/>
                    <a:ea typeface="Arial"/>
                    <a:cs typeface="Arial"/>
                    <a:sym typeface="Arial"/>
                  </a:rPr>
                  <a:t>Mindset &amp; Capabilities</a:t>
                </a:r>
                <a:endParaRPr b="0" i="0" sz="1300" u="none" cap="none" strike="noStrike">
                  <a:solidFill>
                    <a:schemeClr val="accent4"/>
                  </a:solidFill>
                  <a:latin typeface="Arial"/>
                  <a:ea typeface="Arial"/>
                  <a:cs typeface="Arial"/>
                  <a:sym typeface="Arial"/>
                </a:endParaRPr>
              </a:p>
            </p:txBody>
          </p:sp>
          <p:sp>
            <p:nvSpPr>
              <p:cNvPr id="480" name="Google Shape;480;p22"/>
              <p:cNvSpPr txBox="1"/>
              <p:nvPr/>
            </p:nvSpPr>
            <p:spPr>
              <a:xfrm>
                <a:off x="2789782" y="4211039"/>
                <a:ext cx="2092500" cy="935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accent4"/>
                    </a:solidFill>
                    <a:latin typeface="Arial"/>
                    <a:ea typeface="Arial"/>
                    <a:cs typeface="Arial"/>
                    <a:sym typeface="Arial"/>
                  </a:rPr>
                  <a:t>Roles &amp; Responsibilities</a:t>
                </a:r>
                <a:endParaRPr b="0" i="0" sz="1300" u="none" cap="none" strike="noStrike">
                  <a:solidFill>
                    <a:schemeClr val="accent4"/>
                  </a:solidFill>
                  <a:latin typeface="Arial"/>
                  <a:ea typeface="Arial"/>
                  <a:cs typeface="Arial"/>
                  <a:sym typeface="Arial"/>
                </a:endParaRPr>
              </a:p>
            </p:txBody>
          </p:sp>
          <p:sp>
            <p:nvSpPr>
              <p:cNvPr id="481" name="Google Shape;481;p22"/>
              <p:cNvSpPr txBox="1"/>
              <p:nvPr/>
            </p:nvSpPr>
            <p:spPr>
              <a:xfrm>
                <a:off x="9559907" y="4211039"/>
                <a:ext cx="1869600" cy="935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accent4"/>
                    </a:solidFill>
                    <a:latin typeface="Arial"/>
                    <a:ea typeface="Arial"/>
                    <a:cs typeface="Arial"/>
                    <a:sym typeface="Arial"/>
                  </a:rPr>
                  <a:t>Leadership &amp; Accountability</a:t>
                </a:r>
                <a:endParaRPr b="0" i="0" sz="1300" u="none" cap="none" strike="noStrike">
                  <a:solidFill>
                    <a:schemeClr val="accent4"/>
                  </a:solidFill>
                  <a:latin typeface="Arial"/>
                  <a:ea typeface="Arial"/>
                  <a:cs typeface="Arial"/>
                  <a:sym typeface="Arial"/>
                </a:endParaRPr>
              </a:p>
            </p:txBody>
          </p:sp>
          <p:sp>
            <p:nvSpPr>
              <p:cNvPr id="482" name="Google Shape;482;p22"/>
              <p:cNvSpPr txBox="1"/>
              <p:nvPr/>
            </p:nvSpPr>
            <p:spPr>
              <a:xfrm>
                <a:off x="4966414" y="4211039"/>
                <a:ext cx="2092500" cy="5367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accent4"/>
                    </a:solidFill>
                    <a:latin typeface="Arial"/>
                    <a:ea typeface="Arial"/>
                    <a:cs typeface="Arial"/>
                    <a:sym typeface="Arial"/>
                  </a:rPr>
                  <a:t>Process</a:t>
                </a:r>
                <a:endParaRPr b="0" i="0" sz="1300" u="none" cap="none" strike="noStrike">
                  <a:solidFill>
                    <a:schemeClr val="accent4"/>
                  </a:solidFill>
                  <a:latin typeface="Arial"/>
                  <a:ea typeface="Arial"/>
                  <a:cs typeface="Arial"/>
                  <a:sym typeface="Arial"/>
                </a:endParaRPr>
              </a:p>
            </p:txBody>
          </p:sp>
          <p:sp>
            <p:nvSpPr>
              <p:cNvPr id="483" name="Google Shape;483;p22"/>
              <p:cNvSpPr txBox="1"/>
              <p:nvPr/>
            </p:nvSpPr>
            <p:spPr>
              <a:xfrm>
                <a:off x="7629865" y="4211039"/>
                <a:ext cx="1266300" cy="935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accent4"/>
                    </a:solidFill>
                    <a:latin typeface="Arial"/>
                    <a:ea typeface="Arial"/>
                    <a:cs typeface="Arial"/>
                    <a:sym typeface="Arial"/>
                  </a:rPr>
                  <a:t>Talent Programs</a:t>
                </a:r>
                <a:endParaRPr b="0" i="0" sz="1300" u="none" cap="none" strike="noStrike">
                  <a:solidFill>
                    <a:schemeClr val="accent4"/>
                  </a:solidFill>
                  <a:latin typeface="Arial"/>
                  <a:ea typeface="Arial"/>
                  <a:cs typeface="Arial"/>
                  <a:sym typeface="Arial"/>
                </a:endParaRPr>
              </a:p>
            </p:txBody>
          </p:sp>
        </p:grpSp>
        <p:grpSp>
          <p:nvGrpSpPr>
            <p:cNvPr id="484" name="Google Shape;484;p22"/>
            <p:cNvGrpSpPr/>
            <p:nvPr/>
          </p:nvGrpSpPr>
          <p:grpSpPr>
            <a:xfrm>
              <a:off x="638722" y="5181488"/>
              <a:ext cx="11102930" cy="1473300"/>
              <a:chOff x="638722" y="5181488"/>
              <a:chExt cx="11102930" cy="1473300"/>
            </a:xfrm>
          </p:grpSpPr>
          <p:sp>
            <p:nvSpPr>
              <p:cNvPr id="485" name="Google Shape;485;p22"/>
              <p:cNvSpPr/>
              <p:nvPr/>
            </p:nvSpPr>
            <p:spPr>
              <a:xfrm>
                <a:off x="9188652" y="5181488"/>
                <a:ext cx="2553000" cy="1473300"/>
              </a:xfrm>
              <a:prstGeom prst="rect">
                <a:avLst/>
              </a:prstGeom>
              <a:noFill/>
              <a:ln>
                <a:noFill/>
              </a:ln>
            </p:spPr>
            <p:txBody>
              <a:bodyPr anchorCtr="0" anchor="t" bIns="34275" lIns="68575" spcFirstLastPara="1" rIns="68575" wrap="square" tIns="34275">
                <a:noAutofit/>
              </a:bodyPr>
              <a:lstStyle/>
              <a:p>
                <a:pPr indent="0" lvl="0" marL="152400" marR="177800" rtl="0" algn="ctr">
                  <a:lnSpc>
                    <a:spcPct val="100000"/>
                  </a:lnSpc>
                  <a:spcBef>
                    <a:spcPts val="0"/>
                  </a:spcBef>
                  <a:spcAft>
                    <a:spcPts val="0"/>
                  </a:spcAft>
                  <a:buClr>
                    <a:srgbClr val="000000"/>
                  </a:buClr>
                  <a:buSzPts val="200"/>
                  <a:buFont typeface="Arial"/>
                  <a:buNone/>
                </a:pPr>
                <a:r>
                  <a:t/>
                </a:r>
                <a:endParaRPr b="0" i="1" sz="200" u="none" cap="none" strike="noStrike">
                  <a:solidFill>
                    <a:srgbClr val="0C0C0C"/>
                  </a:solidFill>
                  <a:latin typeface="Arial"/>
                  <a:ea typeface="Arial"/>
                  <a:cs typeface="Arial"/>
                  <a:sym typeface="Arial"/>
                </a:endParaRPr>
              </a:p>
              <a:p>
                <a:pPr indent="0" lvl="0" marL="152400" marR="177800" rtl="0" algn="ctr">
                  <a:lnSpc>
                    <a:spcPct val="100000"/>
                  </a:lnSpc>
                  <a:spcBef>
                    <a:spcPts val="0"/>
                  </a:spcBef>
                  <a:spcAft>
                    <a:spcPts val="0"/>
                  </a:spcAft>
                  <a:buClr>
                    <a:srgbClr val="000000"/>
                  </a:buClr>
                  <a:buSzPts val="1000"/>
                  <a:buFont typeface="Arial"/>
                  <a:buNone/>
                </a:pPr>
                <a:r>
                  <a:rPr b="0" i="1" lang="en" sz="1000" u="none" cap="none" strike="noStrike">
                    <a:solidFill>
                      <a:srgbClr val="0C0C0C"/>
                    </a:solidFill>
                    <a:latin typeface="Arial"/>
                    <a:ea typeface="Arial"/>
                    <a:cs typeface="Arial"/>
                    <a:sym typeface="Arial"/>
                  </a:rPr>
                  <a:t>+1 DE&amp;I commitments to include diversity </a:t>
                </a:r>
                <a:br>
                  <a:rPr b="0" i="1" lang="en" sz="1000" u="none" cap="none" strike="noStrike">
                    <a:solidFill>
                      <a:srgbClr val="0C0C0C"/>
                    </a:solidFill>
                    <a:latin typeface="Arial"/>
                    <a:ea typeface="Arial"/>
                    <a:cs typeface="Arial"/>
                    <a:sym typeface="Arial"/>
                  </a:rPr>
                </a:br>
                <a:r>
                  <a:rPr b="0" i="1" lang="en" sz="1000" u="none" cap="none" strike="noStrike">
                    <a:solidFill>
                      <a:srgbClr val="0C0C0C"/>
                    </a:solidFill>
                    <a:latin typeface="Arial"/>
                    <a:ea typeface="Arial"/>
                    <a:cs typeface="Arial"/>
                    <a:sym typeface="Arial"/>
                  </a:rPr>
                  <a:t>corporate goals</a:t>
                </a:r>
                <a:endParaRPr b="0" i="1" sz="900" u="none" cap="none" strike="noStrike">
                  <a:solidFill>
                    <a:srgbClr val="0C0C0C"/>
                  </a:solidFill>
                  <a:latin typeface="Arial"/>
                  <a:ea typeface="Arial"/>
                  <a:cs typeface="Arial"/>
                  <a:sym typeface="Arial"/>
                </a:endParaRPr>
              </a:p>
              <a:p>
                <a:pPr indent="0" lvl="0" marL="0" marR="177800" rtl="0" algn="l">
                  <a:lnSpc>
                    <a:spcPct val="100000"/>
                  </a:lnSpc>
                  <a:spcBef>
                    <a:spcPts val="0"/>
                  </a:spcBef>
                  <a:spcAft>
                    <a:spcPts val="0"/>
                  </a:spcAft>
                  <a:buClr>
                    <a:srgbClr val="000000"/>
                  </a:buClr>
                  <a:buSzPts val="900"/>
                  <a:buFont typeface="Arial"/>
                  <a:buNone/>
                </a:pPr>
                <a:r>
                  <a:t/>
                </a:r>
                <a:endParaRPr b="0" i="1" sz="900" u="none" cap="none" strike="noStrike">
                  <a:solidFill>
                    <a:srgbClr val="0C0C0C"/>
                  </a:solidFill>
                  <a:latin typeface="Arial"/>
                  <a:ea typeface="Arial"/>
                  <a:cs typeface="Arial"/>
                  <a:sym typeface="Arial"/>
                </a:endParaRPr>
              </a:p>
            </p:txBody>
          </p:sp>
          <p:sp>
            <p:nvSpPr>
              <p:cNvPr id="486" name="Google Shape;486;p22"/>
              <p:cNvSpPr/>
              <p:nvPr/>
            </p:nvSpPr>
            <p:spPr>
              <a:xfrm>
                <a:off x="7104989" y="5181488"/>
                <a:ext cx="2259900" cy="1473300"/>
              </a:xfrm>
              <a:prstGeom prst="rect">
                <a:avLst/>
              </a:prstGeom>
              <a:noFill/>
              <a:ln>
                <a:noFill/>
              </a:ln>
            </p:spPr>
            <p:txBody>
              <a:bodyPr anchorCtr="0" anchor="t" bIns="34275" lIns="68575" spcFirstLastPara="1" rIns="68575" wrap="square" tIns="34275">
                <a:noAutofit/>
              </a:bodyPr>
              <a:lstStyle/>
              <a:p>
                <a:pPr indent="0" lvl="0" marL="152400" marR="177800" rtl="0" algn="ctr">
                  <a:lnSpc>
                    <a:spcPct val="100000"/>
                  </a:lnSpc>
                  <a:spcBef>
                    <a:spcPts val="0"/>
                  </a:spcBef>
                  <a:spcAft>
                    <a:spcPts val="0"/>
                  </a:spcAft>
                  <a:buClr>
                    <a:srgbClr val="000000"/>
                  </a:buClr>
                  <a:buSzPts val="100"/>
                  <a:buFont typeface="Arial"/>
                  <a:buNone/>
                </a:pPr>
                <a:r>
                  <a:t/>
                </a:r>
                <a:endParaRPr b="1" i="1" sz="100" u="none" cap="none" strike="noStrike">
                  <a:solidFill>
                    <a:schemeClr val="accent1"/>
                  </a:solidFill>
                  <a:latin typeface="Arial"/>
                  <a:ea typeface="Arial"/>
                  <a:cs typeface="Arial"/>
                  <a:sym typeface="Arial"/>
                </a:endParaRPr>
              </a:p>
              <a:p>
                <a:pPr indent="0" lvl="0" marL="152400" marR="177800" rtl="0" algn="ctr">
                  <a:lnSpc>
                    <a:spcPct val="100000"/>
                  </a:lnSpc>
                  <a:spcBef>
                    <a:spcPts val="0"/>
                  </a:spcBef>
                  <a:spcAft>
                    <a:spcPts val="0"/>
                  </a:spcAft>
                  <a:buClr>
                    <a:srgbClr val="000000"/>
                  </a:buClr>
                  <a:buSzPts val="1000"/>
                  <a:buFont typeface="Arial"/>
                  <a:buNone/>
                </a:pPr>
                <a:r>
                  <a:rPr b="0" i="1" lang="en" sz="1000" u="none" cap="none" strike="noStrike">
                    <a:solidFill>
                      <a:srgbClr val="0C0C0C"/>
                    </a:solidFill>
                    <a:latin typeface="Arial"/>
                    <a:ea typeface="Arial"/>
                    <a:cs typeface="Arial"/>
                    <a:sym typeface="Arial"/>
                  </a:rPr>
                  <a:t>Impact measurements</a:t>
                </a:r>
                <a:br>
                  <a:rPr b="0" i="1" lang="en" sz="900" u="none" cap="none" strike="noStrike">
                    <a:solidFill>
                      <a:srgbClr val="0C0C0C"/>
                    </a:solidFill>
                    <a:latin typeface="Arial"/>
                    <a:ea typeface="Arial"/>
                    <a:cs typeface="Arial"/>
                    <a:sym typeface="Arial"/>
                  </a:rPr>
                </a:br>
                <a:r>
                  <a:rPr b="0" i="1" lang="en" sz="900" u="none" cap="none" strike="noStrike">
                    <a:solidFill>
                      <a:schemeClr val="accent3"/>
                    </a:solidFill>
                    <a:latin typeface="Arial"/>
                    <a:ea typeface="Arial"/>
                    <a:cs typeface="Arial"/>
                    <a:sym typeface="Arial"/>
                  </a:rPr>
                  <a:t>Paused</a:t>
                </a:r>
                <a:endParaRPr b="0" i="1" sz="900" u="none" cap="none" strike="noStrike">
                  <a:solidFill>
                    <a:schemeClr val="accent3"/>
                  </a:solidFill>
                  <a:latin typeface="Arial"/>
                  <a:ea typeface="Arial"/>
                  <a:cs typeface="Arial"/>
                  <a:sym typeface="Arial"/>
                </a:endParaRPr>
              </a:p>
              <a:p>
                <a:pPr indent="0" lvl="0" marL="152400" marR="177800" rtl="0" algn="l">
                  <a:lnSpc>
                    <a:spcPct val="100000"/>
                  </a:lnSpc>
                  <a:spcBef>
                    <a:spcPts val="0"/>
                  </a:spcBef>
                  <a:spcAft>
                    <a:spcPts val="0"/>
                  </a:spcAft>
                  <a:buClr>
                    <a:srgbClr val="000000"/>
                  </a:buClr>
                  <a:buSzPts val="400"/>
                  <a:buFont typeface="Arial"/>
                  <a:buNone/>
                </a:pPr>
                <a:r>
                  <a:t/>
                </a:r>
                <a:endParaRPr b="0" i="1" sz="400" u="none" cap="none" strike="noStrike">
                  <a:solidFill>
                    <a:srgbClr val="0C0C0C"/>
                  </a:solidFill>
                  <a:latin typeface="Arial"/>
                  <a:ea typeface="Arial"/>
                  <a:cs typeface="Arial"/>
                  <a:sym typeface="Arial"/>
                </a:endParaRPr>
              </a:p>
              <a:p>
                <a:pPr indent="0" lvl="0" marL="152400" marR="177800" rtl="0" algn="ctr">
                  <a:lnSpc>
                    <a:spcPct val="100000"/>
                  </a:lnSpc>
                  <a:spcBef>
                    <a:spcPts val="0"/>
                  </a:spcBef>
                  <a:spcAft>
                    <a:spcPts val="0"/>
                  </a:spcAft>
                  <a:buClr>
                    <a:srgbClr val="000000"/>
                  </a:buClr>
                  <a:buSzPts val="900"/>
                  <a:buFont typeface="Arial"/>
                  <a:buNone/>
                </a:pPr>
                <a:r>
                  <a:t/>
                </a:r>
                <a:endParaRPr b="0" i="1" sz="900" u="none" cap="none" strike="noStrike">
                  <a:solidFill>
                    <a:srgbClr val="0C0C0C"/>
                  </a:solidFill>
                  <a:latin typeface="Arial"/>
                  <a:ea typeface="Arial"/>
                  <a:cs typeface="Arial"/>
                  <a:sym typeface="Arial"/>
                </a:endParaRPr>
              </a:p>
            </p:txBody>
          </p:sp>
          <p:sp>
            <p:nvSpPr>
              <p:cNvPr id="487" name="Google Shape;487;p22"/>
              <p:cNvSpPr/>
              <p:nvPr/>
            </p:nvSpPr>
            <p:spPr>
              <a:xfrm>
                <a:off x="4872338" y="5181488"/>
                <a:ext cx="2421300" cy="1200600"/>
              </a:xfrm>
              <a:prstGeom prst="rect">
                <a:avLst/>
              </a:prstGeom>
              <a:noFill/>
              <a:ln>
                <a:noFill/>
              </a:ln>
            </p:spPr>
            <p:txBody>
              <a:bodyPr anchorCtr="0" anchor="t" bIns="34275" lIns="68575" spcFirstLastPara="1" rIns="68575" wrap="square" tIns="34275">
                <a:noAutofit/>
              </a:bodyPr>
              <a:lstStyle/>
              <a:p>
                <a:pPr indent="0" lvl="0" marL="152400" marR="177800" rtl="0" algn="ctr">
                  <a:lnSpc>
                    <a:spcPct val="100000"/>
                  </a:lnSpc>
                  <a:spcBef>
                    <a:spcPts val="0"/>
                  </a:spcBef>
                  <a:spcAft>
                    <a:spcPts val="0"/>
                  </a:spcAft>
                  <a:buClr>
                    <a:srgbClr val="000000"/>
                  </a:buClr>
                  <a:buSzPts val="1000"/>
                  <a:buFont typeface="Arial"/>
                  <a:buNone/>
                </a:pPr>
                <a:r>
                  <a:rPr b="0" i="0" lang="en" sz="1000" u="none" cap="none" strike="noStrike">
                    <a:solidFill>
                      <a:srgbClr val="0C0C0C"/>
                    </a:solidFill>
                    <a:latin typeface="Arial"/>
                    <a:ea typeface="Arial"/>
                    <a:cs typeface="Arial"/>
                    <a:sym typeface="Arial"/>
                  </a:rPr>
                  <a:t>Standard briefing and  apply objective criteria</a:t>
                </a:r>
                <a:endParaRPr b="0" i="0" sz="1000" u="none" cap="none" strike="noStrike">
                  <a:solidFill>
                    <a:srgbClr val="0C0C0C"/>
                  </a:solidFill>
                  <a:latin typeface="Arial"/>
                  <a:ea typeface="Arial"/>
                  <a:cs typeface="Arial"/>
                  <a:sym typeface="Arial"/>
                </a:endParaRPr>
              </a:p>
              <a:p>
                <a:pPr indent="0" lvl="0" marL="152400" marR="177800" rtl="0" algn="ctr">
                  <a:lnSpc>
                    <a:spcPct val="100000"/>
                  </a:lnSpc>
                  <a:spcBef>
                    <a:spcPts val="0"/>
                  </a:spcBef>
                  <a:spcAft>
                    <a:spcPts val="0"/>
                  </a:spcAft>
                  <a:buClr>
                    <a:srgbClr val="000000"/>
                  </a:buClr>
                  <a:buSzPts val="1000"/>
                  <a:buFont typeface="Arial"/>
                  <a:buNone/>
                </a:pPr>
                <a:r>
                  <a:rPr b="0" i="0" lang="en" sz="1000" u="none" cap="none" strike="noStrike">
                    <a:solidFill>
                      <a:srgbClr val="0C0C0C"/>
                    </a:solidFill>
                    <a:latin typeface="Arial"/>
                    <a:ea typeface="Arial"/>
                    <a:cs typeface="Arial"/>
                    <a:sym typeface="Arial"/>
                  </a:rPr>
                  <a:t>Proactive sourcing </a:t>
                </a:r>
                <a:endParaRPr b="0" i="0" sz="1000" u="none" cap="none" strike="noStrike">
                  <a:solidFill>
                    <a:srgbClr val="0C0C0C"/>
                  </a:solidFill>
                  <a:latin typeface="Arial"/>
                  <a:ea typeface="Arial"/>
                  <a:cs typeface="Arial"/>
                  <a:sym typeface="Arial"/>
                </a:endParaRPr>
              </a:p>
            </p:txBody>
          </p:sp>
          <p:sp>
            <p:nvSpPr>
              <p:cNvPr id="488" name="Google Shape;488;p22"/>
              <p:cNvSpPr/>
              <p:nvPr/>
            </p:nvSpPr>
            <p:spPr>
              <a:xfrm>
                <a:off x="2841752" y="5181488"/>
                <a:ext cx="1976400" cy="1473300"/>
              </a:xfrm>
              <a:prstGeom prst="rect">
                <a:avLst/>
              </a:prstGeom>
              <a:noFill/>
              <a:ln>
                <a:noFill/>
              </a:ln>
            </p:spPr>
            <p:txBody>
              <a:bodyPr anchorCtr="0" anchor="t" bIns="34275" lIns="68575" spcFirstLastPara="1" rIns="68575" wrap="square" tIns="34275">
                <a:noAutofit/>
              </a:bodyPr>
              <a:lstStyle/>
              <a:p>
                <a:pPr indent="0" lvl="0" marL="152400" marR="177800" rtl="0" algn="ctr">
                  <a:lnSpc>
                    <a:spcPct val="100000"/>
                  </a:lnSpc>
                  <a:spcBef>
                    <a:spcPts val="0"/>
                  </a:spcBef>
                  <a:spcAft>
                    <a:spcPts val="0"/>
                  </a:spcAft>
                  <a:buClr>
                    <a:srgbClr val="000000"/>
                  </a:buClr>
                  <a:buSzPts val="1000"/>
                  <a:buFont typeface="Arial"/>
                  <a:buNone/>
                </a:pPr>
                <a:r>
                  <a:rPr b="0" i="0" lang="en" sz="1000" u="none" cap="none" strike="noStrike">
                    <a:solidFill>
                      <a:srgbClr val="0C0C0C"/>
                    </a:solidFill>
                    <a:latin typeface="Arial"/>
                    <a:ea typeface="Arial"/>
                    <a:cs typeface="Arial"/>
                    <a:sym typeface="Arial"/>
                  </a:rPr>
                  <a:t>Mitigate bias &amp;</a:t>
                </a:r>
                <a:br>
                  <a:rPr b="0" i="0" lang="en" sz="1000" u="none" cap="none" strike="noStrike">
                    <a:solidFill>
                      <a:srgbClr val="0C0C0C"/>
                    </a:solidFill>
                    <a:latin typeface="Arial"/>
                    <a:ea typeface="Arial"/>
                    <a:cs typeface="Arial"/>
                    <a:sym typeface="Arial"/>
                  </a:rPr>
                </a:br>
                <a:r>
                  <a:rPr b="0" i="0" lang="en" sz="1000" u="none" cap="none" strike="noStrike">
                    <a:solidFill>
                      <a:srgbClr val="0C0C0C"/>
                    </a:solidFill>
                    <a:latin typeface="Arial"/>
                    <a:ea typeface="Arial"/>
                    <a:cs typeface="Arial"/>
                    <a:sym typeface="Arial"/>
                  </a:rPr>
                  <a:t>build relationships with diverse talent</a:t>
                </a:r>
                <a:endParaRPr b="0" i="1" sz="1000" u="none" cap="none" strike="noStrike">
                  <a:solidFill>
                    <a:srgbClr val="0C0C0C"/>
                  </a:solidFill>
                  <a:latin typeface="Arial"/>
                  <a:ea typeface="Arial"/>
                  <a:cs typeface="Arial"/>
                  <a:sym typeface="Arial"/>
                </a:endParaRPr>
              </a:p>
              <a:p>
                <a:pPr indent="0" lvl="0" marL="152400" marR="177800" rtl="0" algn="ctr">
                  <a:lnSpc>
                    <a:spcPct val="100000"/>
                  </a:lnSpc>
                  <a:spcBef>
                    <a:spcPts val="0"/>
                  </a:spcBef>
                  <a:spcAft>
                    <a:spcPts val="0"/>
                  </a:spcAft>
                  <a:buClr>
                    <a:srgbClr val="000000"/>
                  </a:buClr>
                  <a:buSzPts val="1100"/>
                  <a:buFont typeface="Arial"/>
                  <a:buNone/>
                </a:pPr>
                <a:r>
                  <a:t/>
                </a:r>
                <a:endParaRPr b="0" i="0" sz="1100" u="none" cap="none" strike="noStrike">
                  <a:solidFill>
                    <a:srgbClr val="0C0C0C"/>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C0C0C"/>
                  </a:solidFill>
                  <a:latin typeface="Arial"/>
                  <a:ea typeface="Arial"/>
                  <a:cs typeface="Arial"/>
                  <a:sym typeface="Arial"/>
                </a:endParaRPr>
              </a:p>
            </p:txBody>
          </p:sp>
          <p:sp>
            <p:nvSpPr>
              <p:cNvPr id="489" name="Google Shape;489;p22"/>
              <p:cNvSpPr/>
              <p:nvPr/>
            </p:nvSpPr>
            <p:spPr>
              <a:xfrm>
                <a:off x="638722" y="5181488"/>
                <a:ext cx="1976400" cy="1473300"/>
              </a:xfrm>
              <a:prstGeom prst="rect">
                <a:avLst/>
              </a:prstGeom>
              <a:noFill/>
              <a:ln>
                <a:noFill/>
              </a:ln>
            </p:spPr>
            <p:txBody>
              <a:bodyPr anchorCtr="0" anchor="t" bIns="34275" lIns="68575" spcFirstLastPara="1" rIns="68575" wrap="square" tIns="34275">
                <a:noAutofit/>
              </a:bodyPr>
              <a:lstStyle/>
              <a:p>
                <a:pPr indent="0" lvl="0" marL="152400" marR="177800" rtl="0" algn="ctr">
                  <a:lnSpc>
                    <a:spcPct val="100000"/>
                  </a:lnSpc>
                  <a:spcBef>
                    <a:spcPts val="0"/>
                  </a:spcBef>
                  <a:spcAft>
                    <a:spcPts val="0"/>
                  </a:spcAft>
                  <a:buClr>
                    <a:srgbClr val="000000"/>
                  </a:buClr>
                  <a:buSzPts val="1000"/>
                  <a:buFont typeface="Arial"/>
                  <a:buNone/>
                </a:pPr>
                <a:r>
                  <a:rPr b="0" i="0" lang="en" sz="1000" u="none" cap="none" strike="noStrike">
                    <a:solidFill>
                      <a:srgbClr val="0C0C0C"/>
                    </a:solidFill>
                    <a:latin typeface="Arial"/>
                    <a:ea typeface="Arial"/>
                    <a:cs typeface="Arial"/>
                    <a:sym typeface="Arial"/>
                  </a:rPr>
                  <a:t>DE&amp;I Learning Journey for P&amp;C</a:t>
                </a:r>
                <a:br>
                  <a:rPr b="0" i="0" lang="en" sz="1000" u="none" cap="none" strike="noStrike">
                    <a:solidFill>
                      <a:srgbClr val="0C0C0C"/>
                    </a:solidFill>
                    <a:latin typeface="Arial"/>
                    <a:ea typeface="Arial"/>
                    <a:cs typeface="Arial"/>
                    <a:sym typeface="Arial"/>
                  </a:rPr>
                </a:br>
                <a:r>
                  <a:rPr b="0" i="0" lang="en" sz="1000" u="none" cap="none" strike="noStrike">
                    <a:solidFill>
                      <a:srgbClr val="0C0C0C"/>
                    </a:solidFill>
                    <a:latin typeface="Arial"/>
                    <a:ea typeface="Arial"/>
                    <a:cs typeface="Arial"/>
                    <a:sym typeface="Arial"/>
                  </a:rPr>
                  <a:t> </a:t>
                </a:r>
                <a:r>
                  <a:rPr b="0" i="1" lang="en" sz="800" u="none" cap="none" strike="noStrike">
                    <a:solidFill>
                      <a:srgbClr val="0C0C0C"/>
                    </a:solidFill>
                    <a:latin typeface="Arial"/>
                    <a:ea typeface="Arial"/>
                    <a:cs typeface="Arial"/>
                    <a:sym typeface="Arial"/>
                  </a:rPr>
                  <a:t>(to be further scaled)</a:t>
                </a:r>
                <a:endParaRPr b="0" i="1" sz="800" u="none" cap="none" strike="noStrike">
                  <a:solidFill>
                    <a:srgbClr val="0C0C0C"/>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200"/>
                  <a:buFont typeface="Arial"/>
                  <a:buNone/>
                </a:pPr>
                <a:r>
                  <a:t/>
                </a:r>
                <a:endParaRPr b="0" i="0" sz="1200" u="none" cap="none" strike="noStrike">
                  <a:solidFill>
                    <a:srgbClr val="3F3F3F"/>
                  </a:solidFill>
                  <a:latin typeface="Arial"/>
                  <a:ea typeface="Arial"/>
                  <a:cs typeface="Arial"/>
                  <a:sym typeface="Arial"/>
                </a:endParaRPr>
              </a:p>
            </p:txBody>
          </p:sp>
        </p:grpSp>
      </p:grpSp>
      <p:sp>
        <p:nvSpPr>
          <p:cNvPr id="490" name="Google Shape;490;p22"/>
          <p:cNvSpPr/>
          <p:nvPr/>
        </p:nvSpPr>
        <p:spPr>
          <a:xfrm>
            <a:off x="2468157" y="1927789"/>
            <a:ext cx="942900" cy="941700"/>
          </a:xfrm>
          <a:prstGeom prst="ellipse">
            <a:avLst/>
          </a:prstGeom>
          <a:solidFill>
            <a:schemeClr val="accent4"/>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91" name="Google Shape;491;p22"/>
          <p:cNvGrpSpPr/>
          <p:nvPr/>
        </p:nvGrpSpPr>
        <p:grpSpPr>
          <a:xfrm>
            <a:off x="2791730" y="2273135"/>
            <a:ext cx="314763" cy="333801"/>
            <a:chOff x="8369300" y="4143376"/>
            <a:chExt cx="412750" cy="417512"/>
          </a:xfrm>
        </p:grpSpPr>
        <p:sp>
          <p:nvSpPr>
            <p:cNvPr id="492" name="Google Shape;492;p22"/>
            <p:cNvSpPr/>
            <p:nvPr/>
          </p:nvSpPr>
          <p:spPr>
            <a:xfrm>
              <a:off x="8662988" y="4144963"/>
              <a:ext cx="117600" cy="115800"/>
            </a:xfrm>
            <a:prstGeom prst="ellipse">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3" name="Google Shape;493;p22"/>
            <p:cNvSpPr/>
            <p:nvPr/>
          </p:nvSpPr>
          <p:spPr>
            <a:xfrm>
              <a:off x="8372475" y="4143376"/>
              <a:ext cx="115800" cy="117600"/>
            </a:xfrm>
            <a:prstGeom prst="ellipse">
              <a:avLst/>
            </a:pr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4" name="Google Shape;494;p22"/>
            <p:cNvSpPr/>
            <p:nvPr/>
          </p:nvSpPr>
          <p:spPr>
            <a:xfrm>
              <a:off x="8369300" y="4386263"/>
              <a:ext cx="412750" cy="174625"/>
            </a:xfrm>
            <a:custGeom>
              <a:rect b="b" l="l" r="r" t="t"/>
              <a:pathLst>
                <a:path extrusionOk="0" h="227" w="540">
                  <a:moveTo>
                    <a:pt x="53" y="6"/>
                  </a:moveTo>
                  <a:cubicBezTo>
                    <a:pt x="69" y="6"/>
                    <a:pt x="84" y="15"/>
                    <a:pt x="93" y="30"/>
                  </a:cubicBezTo>
                  <a:cubicBezTo>
                    <a:pt x="129" y="95"/>
                    <a:pt x="196" y="135"/>
                    <a:pt x="270" y="135"/>
                  </a:cubicBezTo>
                  <a:cubicBezTo>
                    <a:pt x="344" y="135"/>
                    <a:pt x="413" y="95"/>
                    <a:pt x="448" y="30"/>
                  </a:cubicBezTo>
                  <a:cubicBezTo>
                    <a:pt x="460" y="7"/>
                    <a:pt x="488" y="0"/>
                    <a:pt x="510" y="12"/>
                  </a:cubicBezTo>
                  <a:cubicBezTo>
                    <a:pt x="533" y="25"/>
                    <a:pt x="540" y="52"/>
                    <a:pt x="528" y="75"/>
                  </a:cubicBezTo>
                  <a:cubicBezTo>
                    <a:pt x="476" y="168"/>
                    <a:pt x="378" y="227"/>
                    <a:pt x="270" y="227"/>
                  </a:cubicBezTo>
                  <a:cubicBezTo>
                    <a:pt x="163" y="227"/>
                    <a:pt x="64" y="168"/>
                    <a:pt x="13" y="74"/>
                  </a:cubicBezTo>
                  <a:cubicBezTo>
                    <a:pt x="0" y="52"/>
                    <a:pt x="9" y="24"/>
                    <a:pt x="30" y="12"/>
                  </a:cubicBezTo>
                  <a:cubicBezTo>
                    <a:pt x="38" y="8"/>
                    <a:pt x="45" y="6"/>
                    <a:pt x="53" y="6"/>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grpSp>
      <p:sp>
        <p:nvSpPr>
          <p:cNvPr id="495" name="Google Shape;495;p22"/>
          <p:cNvSpPr/>
          <p:nvPr/>
        </p:nvSpPr>
        <p:spPr>
          <a:xfrm>
            <a:off x="737220" y="1927789"/>
            <a:ext cx="942900" cy="941700"/>
          </a:xfrm>
          <a:prstGeom prst="ellipse">
            <a:avLst/>
          </a:prstGeom>
          <a:solidFill>
            <a:schemeClr val="accent4"/>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496" name="Google Shape;496;p22"/>
          <p:cNvSpPr/>
          <p:nvPr/>
        </p:nvSpPr>
        <p:spPr>
          <a:xfrm>
            <a:off x="5930033" y="1927789"/>
            <a:ext cx="942900" cy="941700"/>
          </a:xfrm>
          <a:prstGeom prst="ellipse">
            <a:avLst/>
          </a:prstGeom>
          <a:solidFill>
            <a:schemeClr val="accent4"/>
          </a:solidFill>
          <a:ln cap="flat" cmpd="sng" w="12700">
            <a:solidFill>
              <a:srgbClr val="A5A5A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97" name="Google Shape;497;p22"/>
          <p:cNvSpPr/>
          <p:nvPr/>
        </p:nvSpPr>
        <p:spPr>
          <a:xfrm>
            <a:off x="7660971" y="1927789"/>
            <a:ext cx="941700" cy="941700"/>
          </a:xfrm>
          <a:prstGeom prst="ellipse">
            <a:avLst/>
          </a:prstGeom>
          <a:solidFill>
            <a:schemeClr val="accent4"/>
          </a:solidFill>
          <a:ln cap="flat" cmpd="sng" w="12700">
            <a:solidFill>
              <a:srgbClr val="A5A5A5"/>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498" name="Google Shape;498;p22"/>
          <p:cNvSpPr/>
          <p:nvPr/>
        </p:nvSpPr>
        <p:spPr>
          <a:xfrm>
            <a:off x="4194676" y="1927777"/>
            <a:ext cx="933600" cy="941700"/>
          </a:xfrm>
          <a:prstGeom prst="ellipse">
            <a:avLst/>
          </a:prstGeom>
          <a:solidFill>
            <a:schemeClr val="accent4"/>
          </a:solidFill>
          <a:ln cap="flat" cmpd="sng" w="12700">
            <a:solidFill>
              <a:schemeClr val="lt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nvGrpSpPr>
          <p:cNvPr id="499" name="Google Shape;499;p22"/>
          <p:cNvGrpSpPr/>
          <p:nvPr/>
        </p:nvGrpSpPr>
        <p:grpSpPr>
          <a:xfrm>
            <a:off x="1702347" y="1220714"/>
            <a:ext cx="5920413" cy="479042"/>
            <a:chOff x="2214654" y="1722939"/>
            <a:chExt cx="7613700" cy="839100"/>
          </a:xfrm>
        </p:grpSpPr>
        <p:sp>
          <p:nvSpPr>
            <p:cNvPr id="500" name="Google Shape;500;p22"/>
            <p:cNvSpPr/>
            <p:nvPr/>
          </p:nvSpPr>
          <p:spPr>
            <a:xfrm>
              <a:off x="2214654" y="1722939"/>
              <a:ext cx="7613700" cy="839100"/>
            </a:xfrm>
            <a:prstGeom prst="roundRect">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Calibri"/>
                <a:ea typeface="Calibri"/>
                <a:cs typeface="Calibri"/>
                <a:sym typeface="Calibri"/>
              </a:endParaRPr>
            </a:p>
          </p:txBody>
        </p:sp>
        <p:sp>
          <p:nvSpPr>
            <p:cNvPr id="501" name="Google Shape;501;p22"/>
            <p:cNvSpPr txBox="1"/>
            <p:nvPr/>
          </p:nvSpPr>
          <p:spPr>
            <a:xfrm>
              <a:off x="2702980" y="1758373"/>
              <a:ext cx="6637800" cy="7683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Vision:</a:t>
              </a:r>
              <a:br>
                <a:rPr b="1" i="0" lang="en" sz="1200" u="none" cap="none" strike="noStrike">
                  <a:solidFill>
                    <a:srgbClr val="FFFFFF"/>
                  </a:solidFill>
                  <a:latin typeface="Arial"/>
                  <a:ea typeface="Arial"/>
                  <a:cs typeface="Arial"/>
                  <a:sym typeface="Arial"/>
                </a:rPr>
              </a:br>
              <a:r>
                <a:rPr b="0" i="0" lang="en" sz="1200" u="none" cap="none" strike="noStrike">
                  <a:solidFill>
                    <a:srgbClr val="FFFFFF"/>
                  </a:solidFill>
                  <a:latin typeface="Arial"/>
                  <a:ea typeface="Arial"/>
                  <a:cs typeface="Arial"/>
                  <a:sym typeface="Arial"/>
                </a:rPr>
                <a:t>Our leadership population mirrors the diversity of our workforce</a:t>
              </a:r>
              <a:endParaRPr b="0" i="0" sz="1200" u="none" cap="none" strike="noStrike">
                <a:solidFill>
                  <a:schemeClr val="lt1"/>
                </a:solidFill>
                <a:latin typeface="Arial"/>
                <a:ea typeface="Arial"/>
                <a:cs typeface="Arial"/>
                <a:sym typeface="Arial"/>
              </a:endParaRPr>
            </a:p>
          </p:txBody>
        </p:sp>
      </p:grpSp>
      <p:sp>
        <p:nvSpPr>
          <p:cNvPr id="502" name="Google Shape;502;p22"/>
          <p:cNvSpPr/>
          <p:nvPr/>
        </p:nvSpPr>
        <p:spPr>
          <a:xfrm>
            <a:off x="476900" y="4570700"/>
            <a:ext cx="8393079" cy="494628"/>
          </a:xfrm>
          <a:custGeom>
            <a:rect b="b" l="l" r="r" t="t"/>
            <a:pathLst>
              <a:path extrusionOk="0" h="3411226" w="2001927">
                <a:moveTo>
                  <a:pt x="1676033" y="0"/>
                </a:moveTo>
                <a:lnTo>
                  <a:pt x="1752727" y="0"/>
                </a:lnTo>
                <a:cubicBezTo>
                  <a:pt x="1890356" y="0"/>
                  <a:pt x="2001927" y="111571"/>
                  <a:pt x="2001927" y="249200"/>
                </a:cubicBezTo>
                <a:lnTo>
                  <a:pt x="2001927" y="3162026"/>
                </a:lnTo>
                <a:cubicBezTo>
                  <a:pt x="2001927" y="3299655"/>
                  <a:pt x="1890356" y="3411226"/>
                  <a:pt x="1752727" y="3411226"/>
                </a:cubicBezTo>
                <a:lnTo>
                  <a:pt x="249200" y="3411226"/>
                </a:lnTo>
                <a:cubicBezTo>
                  <a:pt x="111571" y="3411226"/>
                  <a:pt x="0" y="3299655"/>
                  <a:pt x="0" y="3162026"/>
                </a:cubicBezTo>
                <a:lnTo>
                  <a:pt x="0" y="249200"/>
                </a:lnTo>
                <a:cubicBezTo>
                  <a:pt x="0" y="111571"/>
                  <a:pt x="111571" y="0"/>
                  <a:pt x="249200" y="0"/>
                </a:cubicBezTo>
                <a:lnTo>
                  <a:pt x="325893" y="0"/>
                </a:lnTo>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Data driven approach</a:t>
            </a:r>
            <a:endParaRPr b="0" i="0" sz="1400" u="none" cap="none" strike="noStrike">
              <a:solidFill>
                <a:schemeClr val="lt1"/>
              </a:solidFill>
              <a:latin typeface="Arial"/>
              <a:ea typeface="Arial"/>
              <a:cs typeface="Arial"/>
              <a:sym typeface="Arial"/>
            </a:endParaRPr>
          </a:p>
          <a:p>
            <a:pPr indent="0" lvl="0" marL="152400" marR="177800" rtl="0" algn="ctr">
              <a:lnSpc>
                <a:spcPct val="100000"/>
              </a:lnSpc>
              <a:spcBef>
                <a:spcPts val="0"/>
              </a:spcBef>
              <a:spcAft>
                <a:spcPts val="0"/>
              </a:spcAft>
              <a:buClr>
                <a:srgbClr val="000000"/>
              </a:buClr>
              <a:buSzPts val="1100"/>
              <a:buFont typeface="Arial"/>
              <a:buNone/>
            </a:pPr>
            <a:r>
              <a:rPr b="0" i="0" lang="en" sz="1100" u="none" cap="none" strike="noStrike">
                <a:solidFill>
                  <a:srgbClr val="0C0C0C"/>
                </a:solidFill>
                <a:latin typeface="Arial"/>
                <a:ea typeface="Arial"/>
                <a:cs typeface="Arial"/>
                <a:sym typeface="Arial"/>
              </a:rPr>
              <a:t>Consistent visibility of DE&amp;I data &amp; track leading measures to support decision making</a:t>
            </a:r>
            <a:endParaRPr b="0" i="0" sz="1400" u="none" cap="none" strike="noStrike">
              <a:solidFill>
                <a:schemeClr val="lt1"/>
              </a:solidFill>
              <a:latin typeface="Arial"/>
              <a:ea typeface="Arial"/>
              <a:cs typeface="Arial"/>
              <a:sym typeface="Arial"/>
            </a:endParaRPr>
          </a:p>
        </p:txBody>
      </p:sp>
      <p:sp>
        <p:nvSpPr>
          <p:cNvPr id="503" name="Google Shape;503;p22"/>
          <p:cNvSpPr txBox="1"/>
          <p:nvPr>
            <p:ph type="title"/>
          </p:nvPr>
        </p:nvSpPr>
        <p:spPr>
          <a:xfrm>
            <a:off x="571450" y="356475"/>
            <a:ext cx="7431600" cy="381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None/>
            </a:pPr>
            <a:r>
              <a:rPr lang="en"/>
              <a:t>Designing a system to overcome barriers for diverse talent</a:t>
            </a:r>
            <a:endParaRPr/>
          </a:p>
          <a:p>
            <a:pPr indent="0" lvl="0" marL="0" rtl="0" algn="l">
              <a:lnSpc>
                <a:spcPct val="100000"/>
              </a:lnSpc>
              <a:spcBef>
                <a:spcPts val="0"/>
              </a:spcBef>
              <a:spcAft>
                <a:spcPts val="0"/>
              </a:spcAft>
              <a:buSzPts val="2200"/>
              <a:buNone/>
            </a:pPr>
            <a:r>
              <a:t/>
            </a:r>
            <a:endParaRPr/>
          </a:p>
        </p:txBody>
      </p:sp>
      <p:sp>
        <p:nvSpPr>
          <p:cNvPr id="504" name="Google Shape;504;p22"/>
          <p:cNvSpPr txBox="1"/>
          <p:nvPr/>
        </p:nvSpPr>
        <p:spPr>
          <a:xfrm>
            <a:off x="571450" y="737400"/>
            <a:ext cx="7430400" cy="324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100"/>
              </a:spcBef>
              <a:spcAft>
                <a:spcPts val="0"/>
              </a:spcAft>
              <a:buClr>
                <a:srgbClr val="000000"/>
              </a:buClr>
              <a:buSzPts val="1700"/>
              <a:buFont typeface="Arial"/>
              <a:buNone/>
            </a:pPr>
            <a:r>
              <a:rPr b="0" i="0" lang="en" sz="1700" u="none" cap="none" strike="noStrike">
                <a:solidFill>
                  <a:srgbClr val="706B69"/>
                </a:solidFill>
                <a:latin typeface="Arial"/>
                <a:ea typeface="Arial"/>
                <a:cs typeface="Arial"/>
                <a:sym typeface="Arial"/>
              </a:rPr>
              <a:t>Based on internal and external research</a:t>
            </a:r>
            <a:endParaRPr b="0" i="0" sz="1700" u="none" cap="none" strike="noStrike">
              <a:solidFill>
                <a:srgbClr val="9E9E9E"/>
              </a:solidFill>
              <a:latin typeface="Arial"/>
              <a:ea typeface="Arial"/>
              <a:cs typeface="Arial"/>
              <a:sym typeface="Arial"/>
            </a:endParaRPr>
          </a:p>
        </p:txBody>
      </p:sp>
      <p:sp>
        <p:nvSpPr>
          <p:cNvPr id="505" name="Google Shape;505;p22"/>
          <p:cNvSpPr/>
          <p:nvPr/>
        </p:nvSpPr>
        <p:spPr>
          <a:xfrm>
            <a:off x="476900" y="4037300"/>
            <a:ext cx="8393079" cy="494628"/>
          </a:xfrm>
          <a:custGeom>
            <a:rect b="b" l="l" r="r" t="t"/>
            <a:pathLst>
              <a:path extrusionOk="0" h="3411226" w="2001927">
                <a:moveTo>
                  <a:pt x="1676033" y="0"/>
                </a:moveTo>
                <a:lnTo>
                  <a:pt x="1752727" y="0"/>
                </a:lnTo>
                <a:cubicBezTo>
                  <a:pt x="1890356" y="0"/>
                  <a:pt x="2001927" y="111571"/>
                  <a:pt x="2001927" y="249200"/>
                </a:cubicBezTo>
                <a:lnTo>
                  <a:pt x="2001927" y="3162026"/>
                </a:lnTo>
                <a:cubicBezTo>
                  <a:pt x="2001927" y="3299655"/>
                  <a:pt x="1890356" y="3411226"/>
                  <a:pt x="1752727" y="3411226"/>
                </a:cubicBezTo>
                <a:lnTo>
                  <a:pt x="249200" y="3411226"/>
                </a:lnTo>
                <a:cubicBezTo>
                  <a:pt x="111571" y="3411226"/>
                  <a:pt x="0" y="3299655"/>
                  <a:pt x="0" y="3162026"/>
                </a:cubicBezTo>
                <a:lnTo>
                  <a:pt x="0" y="249200"/>
                </a:lnTo>
                <a:cubicBezTo>
                  <a:pt x="0" y="111571"/>
                  <a:pt x="111571" y="0"/>
                  <a:pt x="249200" y="0"/>
                </a:cubicBezTo>
                <a:lnTo>
                  <a:pt x="325893" y="0"/>
                </a:lnTo>
              </a:path>
            </a:pathLst>
          </a:custGeom>
          <a:solidFill>
            <a:schemeClr val="dk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chemeClr val="lt1"/>
                </a:solidFill>
                <a:latin typeface="Arial"/>
                <a:ea typeface="Arial"/>
                <a:cs typeface="Arial"/>
                <a:sym typeface="Arial"/>
              </a:rPr>
              <a:t>Team Rituals</a:t>
            </a:r>
            <a:endParaRPr b="0" i="0" sz="1400" u="none" cap="none" strike="noStrike">
              <a:solidFill>
                <a:schemeClr val="lt1"/>
              </a:solidFill>
              <a:latin typeface="Arial"/>
              <a:ea typeface="Arial"/>
              <a:cs typeface="Arial"/>
              <a:sym typeface="Arial"/>
            </a:endParaRPr>
          </a:p>
          <a:p>
            <a:pPr indent="0" lvl="0" marL="152400" marR="177800" rtl="0" algn="ctr">
              <a:lnSpc>
                <a:spcPct val="100000"/>
              </a:lnSpc>
              <a:spcBef>
                <a:spcPts val="0"/>
              </a:spcBef>
              <a:spcAft>
                <a:spcPts val="0"/>
              </a:spcAft>
              <a:buClr>
                <a:srgbClr val="000000"/>
              </a:buClr>
              <a:buSzPts val="1100"/>
              <a:buFont typeface="Arial"/>
              <a:buNone/>
            </a:pPr>
            <a:r>
              <a:rPr b="0" i="0" lang="en" sz="1100" u="none" cap="none" strike="noStrike">
                <a:solidFill>
                  <a:srgbClr val="0C0C0C"/>
                </a:solidFill>
                <a:latin typeface="Arial"/>
                <a:ea typeface="Arial"/>
                <a:cs typeface="Arial"/>
                <a:sym typeface="Arial"/>
              </a:rPr>
              <a:t>Embedding DE&amp;I consistently in team discussions</a:t>
            </a:r>
            <a:endParaRPr b="0" i="0" sz="1400" u="none" cap="none" strike="noStrike">
              <a:solidFill>
                <a:schemeClr val="lt1"/>
              </a:solidFill>
              <a:latin typeface="Arial"/>
              <a:ea typeface="Arial"/>
              <a:cs typeface="Arial"/>
              <a:sym typeface="Arial"/>
            </a:endParaRPr>
          </a:p>
        </p:txBody>
      </p:sp>
      <p:sp>
        <p:nvSpPr>
          <p:cNvPr id="506" name="Google Shape;506;p22"/>
          <p:cNvSpPr/>
          <p:nvPr/>
        </p:nvSpPr>
        <p:spPr>
          <a:xfrm>
            <a:off x="571501" y="0"/>
            <a:ext cx="1612800" cy="217800"/>
          </a:xfrm>
          <a:prstGeom prst="rect">
            <a:avLst/>
          </a:prstGeom>
          <a:solidFill>
            <a:srgbClr val="E6E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Sustainability</a:t>
            </a:r>
            <a:endParaRPr b="0" i="0" sz="900" u="none" cap="none" strike="noStrike">
              <a:solidFill>
                <a:srgbClr val="000000"/>
              </a:solidFill>
              <a:latin typeface="Arial"/>
              <a:ea typeface="Arial"/>
              <a:cs typeface="Arial"/>
              <a:sym typeface="Arial"/>
            </a:endParaRPr>
          </a:p>
        </p:txBody>
      </p:sp>
      <p:pic>
        <p:nvPicPr>
          <p:cNvPr id="507" name="Google Shape;507;p22"/>
          <p:cNvPicPr preferRelativeResize="0"/>
          <p:nvPr/>
        </p:nvPicPr>
        <p:blipFill rotWithShape="1">
          <a:blip r:embed="rId3">
            <a:alphaModFix/>
          </a:blip>
          <a:srcRect b="0" l="0" r="0" t="0"/>
          <a:stretch/>
        </p:blipFill>
        <p:spPr>
          <a:xfrm>
            <a:off x="901709" y="2101003"/>
            <a:ext cx="585216" cy="585216"/>
          </a:xfrm>
          <a:prstGeom prst="rect">
            <a:avLst/>
          </a:prstGeom>
          <a:noFill/>
          <a:ln>
            <a:noFill/>
          </a:ln>
        </p:spPr>
      </p:pic>
      <p:pic>
        <p:nvPicPr>
          <p:cNvPr id="508" name="Google Shape;508;p22"/>
          <p:cNvPicPr preferRelativeResize="0"/>
          <p:nvPr/>
        </p:nvPicPr>
        <p:blipFill rotWithShape="1">
          <a:blip r:embed="rId4">
            <a:alphaModFix/>
          </a:blip>
          <a:srcRect b="0" l="0" r="0" t="0"/>
          <a:stretch/>
        </p:blipFill>
        <p:spPr>
          <a:xfrm>
            <a:off x="2635275" y="2101003"/>
            <a:ext cx="585216" cy="585216"/>
          </a:xfrm>
          <a:prstGeom prst="rect">
            <a:avLst/>
          </a:prstGeom>
          <a:noFill/>
          <a:ln>
            <a:noFill/>
          </a:ln>
        </p:spPr>
      </p:pic>
      <p:pic>
        <p:nvPicPr>
          <p:cNvPr id="509" name="Google Shape;509;p22"/>
          <p:cNvPicPr preferRelativeResize="0"/>
          <p:nvPr/>
        </p:nvPicPr>
        <p:blipFill rotWithShape="1">
          <a:blip r:embed="rId5">
            <a:alphaModFix/>
          </a:blip>
          <a:srcRect b="0" l="0" r="0" t="0"/>
          <a:stretch/>
        </p:blipFill>
        <p:spPr>
          <a:xfrm>
            <a:off x="4358359" y="2101003"/>
            <a:ext cx="585216" cy="585216"/>
          </a:xfrm>
          <a:prstGeom prst="rect">
            <a:avLst/>
          </a:prstGeom>
          <a:noFill/>
          <a:ln>
            <a:noFill/>
          </a:ln>
        </p:spPr>
      </p:pic>
      <p:pic>
        <p:nvPicPr>
          <p:cNvPr id="510" name="Google Shape;510;p22"/>
          <p:cNvPicPr preferRelativeResize="0"/>
          <p:nvPr/>
        </p:nvPicPr>
        <p:blipFill rotWithShape="1">
          <a:blip r:embed="rId6">
            <a:alphaModFix/>
          </a:blip>
          <a:srcRect b="0" l="0" r="0" t="0"/>
          <a:stretch/>
        </p:blipFill>
        <p:spPr>
          <a:xfrm>
            <a:off x="6116545" y="2101003"/>
            <a:ext cx="585216" cy="585216"/>
          </a:xfrm>
          <a:prstGeom prst="rect">
            <a:avLst/>
          </a:prstGeom>
          <a:noFill/>
          <a:ln>
            <a:noFill/>
          </a:ln>
        </p:spPr>
      </p:pic>
      <p:pic>
        <p:nvPicPr>
          <p:cNvPr id="511" name="Google Shape;511;p22"/>
          <p:cNvPicPr preferRelativeResize="0"/>
          <p:nvPr/>
        </p:nvPicPr>
        <p:blipFill rotWithShape="1">
          <a:blip r:embed="rId7">
            <a:alphaModFix/>
          </a:blip>
          <a:srcRect b="0" l="0" r="0" t="0"/>
          <a:stretch/>
        </p:blipFill>
        <p:spPr>
          <a:xfrm>
            <a:off x="7822078" y="2101003"/>
            <a:ext cx="585216" cy="58521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5" name="Shape 515"/>
        <p:cNvGrpSpPr/>
        <p:nvPr/>
      </p:nvGrpSpPr>
      <p:grpSpPr>
        <a:xfrm>
          <a:off x="0" y="0"/>
          <a:ext cx="0" cy="0"/>
          <a:chOff x="0" y="0"/>
          <a:chExt cx="0" cy="0"/>
        </a:xfrm>
      </p:grpSpPr>
      <p:sp>
        <p:nvSpPr>
          <p:cNvPr id="516" name="Google Shape;516;p23"/>
          <p:cNvSpPr txBox="1"/>
          <p:nvPr>
            <p:ph idx="1" type="subTitle"/>
          </p:nvPr>
        </p:nvSpPr>
        <p:spPr>
          <a:xfrm>
            <a:off x="3535241" y="1442675"/>
            <a:ext cx="5049600" cy="2546700"/>
          </a:xfrm>
          <a:prstGeom prst="rect">
            <a:avLst/>
          </a:prstGeom>
          <a:noFill/>
          <a:ln>
            <a:noFill/>
          </a:ln>
        </p:spPr>
        <p:txBody>
          <a:bodyPr anchorCtr="0" anchor="b" bIns="91425" lIns="0" spcFirstLastPara="1" rIns="91425" wrap="square" tIns="91425">
            <a:noAutofit/>
          </a:bodyPr>
          <a:lstStyle/>
          <a:p>
            <a:pPr indent="0" lvl="0" marL="400050" rtl="0" algn="l">
              <a:lnSpc>
                <a:spcPct val="100000"/>
              </a:lnSpc>
              <a:spcBef>
                <a:spcPts val="0"/>
              </a:spcBef>
              <a:spcAft>
                <a:spcPts val="0"/>
              </a:spcAft>
              <a:buClr>
                <a:schemeClr val="lt1"/>
              </a:buClr>
              <a:buSzPts val="1100"/>
              <a:buFont typeface="Arial"/>
              <a:buNone/>
            </a:pPr>
            <a:r>
              <a:rPr lang="en" sz="1800">
                <a:latin typeface="Arial"/>
                <a:ea typeface="Arial"/>
                <a:cs typeface="Arial"/>
                <a:sym typeface="Arial"/>
              </a:rPr>
              <a:t>"Excellence is habit highlights the importance of repetition and consistency in human development. </a:t>
            </a:r>
            <a:endParaRPr sz="1800">
              <a:latin typeface="Arial"/>
              <a:ea typeface="Arial"/>
              <a:cs typeface="Arial"/>
              <a:sym typeface="Arial"/>
            </a:endParaRPr>
          </a:p>
          <a:p>
            <a:pPr indent="0" lvl="0" marL="400050" rtl="0" algn="l">
              <a:lnSpc>
                <a:spcPct val="100000"/>
              </a:lnSpc>
              <a:spcBef>
                <a:spcPts val="0"/>
              </a:spcBef>
              <a:spcAft>
                <a:spcPts val="0"/>
              </a:spcAft>
              <a:buClr>
                <a:schemeClr val="lt1"/>
              </a:buClr>
              <a:buSzPts val="1100"/>
              <a:buFont typeface="Arial"/>
              <a:buNone/>
            </a:pPr>
            <a:r>
              <a:t/>
            </a:r>
            <a:endParaRPr sz="1800">
              <a:latin typeface="Arial"/>
              <a:ea typeface="Arial"/>
              <a:cs typeface="Arial"/>
              <a:sym typeface="Arial"/>
            </a:endParaRPr>
          </a:p>
          <a:p>
            <a:pPr indent="0" lvl="0" marL="400050" rtl="0" algn="l">
              <a:lnSpc>
                <a:spcPct val="100000"/>
              </a:lnSpc>
              <a:spcBef>
                <a:spcPts val="0"/>
              </a:spcBef>
              <a:spcAft>
                <a:spcPts val="0"/>
              </a:spcAft>
              <a:buClr>
                <a:schemeClr val="lt1"/>
              </a:buClr>
              <a:buSzPts val="1100"/>
              <a:buFont typeface="Arial"/>
              <a:buNone/>
            </a:pPr>
            <a:r>
              <a:rPr lang="en" sz="1800">
                <a:latin typeface="Arial"/>
                <a:ea typeface="Arial"/>
                <a:cs typeface="Arial"/>
                <a:sym typeface="Arial"/>
              </a:rPr>
              <a:t>When we repeatedly engaged in good behaviors, we solidify these qualities within ourselves, making them second nature.”</a:t>
            </a:r>
            <a:endParaRPr sz="1800">
              <a:latin typeface="Arial"/>
              <a:ea typeface="Arial"/>
              <a:cs typeface="Arial"/>
              <a:sym typeface="Arial"/>
            </a:endParaRPr>
          </a:p>
          <a:p>
            <a:pPr indent="0" lvl="0" marL="400050" rtl="0" algn="l">
              <a:lnSpc>
                <a:spcPct val="100000"/>
              </a:lnSpc>
              <a:spcBef>
                <a:spcPts val="0"/>
              </a:spcBef>
              <a:spcAft>
                <a:spcPts val="0"/>
              </a:spcAft>
              <a:buClr>
                <a:schemeClr val="lt1"/>
              </a:buClr>
              <a:buSzPts val="1100"/>
              <a:buFont typeface="Arial"/>
              <a:buNone/>
            </a:pPr>
            <a:r>
              <a:t/>
            </a:r>
            <a:endParaRPr sz="1800">
              <a:latin typeface="Arial"/>
              <a:ea typeface="Arial"/>
              <a:cs typeface="Arial"/>
              <a:sym typeface="Arial"/>
            </a:endParaRPr>
          </a:p>
        </p:txBody>
      </p:sp>
      <p:sp>
        <p:nvSpPr>
          <p:cNvPr id="517" name="Google Shape;517;p23"/>
          <p:cNvSpPr/>
          <p:nvPr/>
        </p:nvSpPr>
        <p:spPr>
          <a:xfrm>
            <a:off x="571501" y="0"/>
            <a:ext cx="1612800" cy="217800"/>
          </a:xfrm>
          <a:prstGeom prst="rect">
            <a:avLst/>
          </a:prstGeom>
          <a:solidFill>
            <a:srgbClr val="E6E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Sustainability</a:t>
            </a:r>
            <a:endParaRPr b="0" i="0" sz="900" u="none" cap="none" strike="noStrike">
              <a:solidFill>
                <a:schemeClr val="lt1"/>
              </a:solidFill>
              <a:latin typeface="Arial"/>
              <a:ea typeface="Arial"/>
              <a:cs typeface="Arial"/>
              <a:sym typeface="Arial"/>
            </a:endParaRPr>
          </a:p>
        </p:txBody>
      </p:sp>
      <p:sp>
        <p:nvSpPr>
          <p:cNvPr id="518" name="Google Shape;518;p23"/>
          <p:cNvSpPr txBox="1"/>
          <p:nvPr>
            <p:ph idx="2" type="subTitle"/>
          </p:nvPr>
        </p:nvSpPr>
        <p:spPr>
          <a:xfrm>
            <a:off x="3535241" y="3989525"/>
            <a:ext cx="4659000" cy="297900"/>
          </a:xfrm>
          <a:prstGeom prst="rect">
            <a:avLst/>
          </a:prstGeom>
          <a:noFill/>
          <a:ln>
            <a:noFill/>
          </a:ln>
        </p:spPr>
        <p:txBody>
          <a:bodyPr anchorCtr="0" anchor="b" bIns="0" lIns="0" spcFirstLastPara="1" rIns="0" wrap="square" tIns="0">
            <a:noAutofit/>
          </a:bodyPr>
          <a:lstStyle/>
          <a:p>
            <a:pPr indent="0" lvl="0" marL="457200" rtl="0" algn="l">
              <a:lnSpc>
                <a:spcPct val="100000"/>
              </a:lnSpc>
              <a:spcBef>
                <a:spcPts val="0"/>
              </a:spcBef>
              <a:spcAft>
                <a:spcPts val="0"/>
              </a:spcAft>
              <a:buSzPts val="1400"/>
              <a:buNone/>
            </a:pPr>
            <a:r>
              <a:rPr i="1" lang="en" sz="1600">
                <a:latin typeface="Arial"/>
                <a:ea typeface="Arial"/>
                <a:cs typeface="Arial"/>
                <a:sym typeface="Arial"/>
              </a:rPr>
              <a:t>- Aristotle</a:t>
            </a:r>
            <a:endParaRPr i="1" sz="1600">
              <a:latin typeface="Arial"/>
              <a:ea typeface="Arial"/>
              <a:cs typeface="Arial"/>
              <a:sym typeface="Arial"/>
            </a:endParaRPr>
          </a:p>
        </p:txBody>
      </p:sp>
      <p:pic>
        <p:nvPicPr>
          <p:cNvPr id="519" name="Google Shape;519;p23"/>
          <p:cNvPicPr preferRelativeResize="0"/>
          <p:nvPr>
            <p:ph idx="3" type="pic"/>
          </p:nvPr>
        </p:nvPicPr>
        <p:blipFill rotWithShape="1">
          <a:blip r:embed="rId3">
            <a:alphaModFix/>
          </a:blip>
          <a:srcRect b="0" l="16922" r="16922" t="0"/>
          <a:stretch/>
        </p:blipFill>
        <p:spPr>
          <a:xfrm>
            <a:off x="0" y="1442675"/>
            <a:ext cx="3345600" cy="2844601"/>
          </a:xfrm>
          <a:prstGeom prst="rect">
            <a:avLst/>
          </a:prstGeom>
          <a:noFill/>
          <a:ln>
            <a:noFill/>
          </a:ln>
        </p:spPr>
      </p:pic>
      <p:sp>
        <p:nvSpPr>
          <p:cNvPr id="520" name="Google Shape;520;p23"/>
          <p:cNvSpPr txBox="1"/>
          <p:nvPr/>
        </p:nvSpPr>
        <p:spPr>
          <a:xfrm>
            <a:off x="571450" y="432675"/>
            <a:ext cx="7716900" cy="381600"/>
          </a:xfrm>
          <a:prstGeom prst="rect">
            <a:avLst/>
          </a:prstGeom>
          <a:noFill/>
          <a:ln>
            <a:noFill/>
          </a:ln>
        </p:spPr>
        <p:txBody>
          <a:bodyPr anchorCtr="0" anchor="t" bIns="91425" lIns="0"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Arial"/>
                <a:ea typeface="Arial"/>
                <a:cs typeface="Arial"/>
                <a:sym typeface="Arial"/>
              </a:rPr>
              <a:t>Creating team rituals to share and learn more about DE&amp;I</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521" name="Google Shape;521;p23"/>
          <p:cNvSpPr txBox="1"/>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marR="0" rtl="0" algn="l">
              <a:lnSpc>
                <a:spcPct val="105000"/>
              </a:lnSpc>
              <a:spcBef>
                <a:spcPts val="0"/>
              </a:spcBef>
              <a:spcAft>
                <a:spcPts val="0"/>
              </a:spcAft>
              <a:buClr>
                <a:schemeClr val="lt1"/>
              </a:buClr>
              <a:buSzPts val="1100"/>
              <a:buFont typeface="Arial"/>
              <a:buNone/>
            </a:pPr>
            <a:r>
              <a:rPr b="0" i="0" lang="en" sz="1700" u="none" cap="none" strike="noStrike">
                <a:solidFill>
                  <a:srgbClr val="706B69"/>
                </a:solidFill>
                <a:latin typeface="Arial"/>
                <a:ea typeface="Arial"/>
                <a:cs typeface="Arial"/>
                <a:sym typeface="Arial"/>
              </a:rPr>
              <a:t>Context and the importance to keep DE&amp;I conversations among P&amp;C colleagues </a:t>
            </a:r>
            <a:endParaRPr b="0" i="0" sz="1700" u="none" cap="none" strike="noStrike">
              <a:solidFill>
                <a:srgbClr val="706B69"/>
              </a:solidFill>
              <a:latin typeface="Arial"/>
              <a:ea typeface="Arial"/>
              <a:cs typeface="Arial"/>
              <a:sym typeface="Arial"/>
            </a:endParaRPr>
          </a:p>
          <a:p>
            <a:pPr indent="0" lvl="0" marL="0" marR="0" rtl="0" algn="l">
              <a:lnSpc>
                <a:spcPct val="105000"/>
              </a:lnSpc>
              <a:spcBef>
                <a:spcPts val="0"/>
              </a:spcBef>
              <a:spcAft>
                <a:spcPts val="0"/>
              </a:spcAft>
              <a:buClr>
                <a:schemeClr val="lt1"/>
              </a:buClr>
              <a:buSzPts val="1100"/>
              <a:buFont typeface="Arial"/>
              <a:buNone/>
            </a:pPr>
            <a:r>
              <a:t/>
            </a:r>
            <a:endParaRPr b="0" i="0" sz="1700" u="none" cap="none" strike="noStrike">
              <a:solidFill>
                <a:srgbClr val="706B69"/>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5" name="Shape 525"/>
        <p:cNvGrpSpPr/>
        <p:nvPr/>
      </p:nvGrpSpPr>
      <p:grpSpPr>
        <a:xfrm>
          <a:off x="0" y="0"/>
          <a:ext cx="0" cy="0"/>
          <a:chOff x="0" y="0"/>
          <a:chExt cx="0" cy="0"/>
        </a:xfrm>
      </p:grpSpPr>
      <p:sp>
        <p:nvSpPr>
          <p:cNvPr id="526" name="Google Shape;526;p24"/>
          <p:cNvSpPr txBox="1"/>
          <p:nvPr>
            <p:ph type="title"/>
          </p:nvPr>
        </p:nvSpPr>
        <p:spPr>
          <a:xfrm>
            <a:off x="571450" y="432675"/>
            <a:ext cx="7431600" cy="381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None/>
            </a:pPr>
            <a:r>
              <a:rPr lang="en"/>
              <a:t>Timeline - DE&amp;I mindset and upskilling  </a:t>
            </a:r>
            <a:endParaRPr/>
          </a:p>
        </p:txBody>
      </p:sp>
      <p:graphicFrame>
        <p:nvGraphicFramePr>
          <p:cNvPr id="527" name="Google Shape;527;p24"/>
          <p:cNvGraphicFramePr/>
          <p:nvPr/>
        </p:nvGraphicFramePr>
        <p:xfrm>
          <a:off x="457727" y="1467803"/>
          <a:ext cx="3000000" cy="3000000"/>
        </p:xfrm>
        <a:graphic>
          <a:graphicData uri="http://schemas.openxmlformats.org/drawingml/2006/table">
            <a:tbl>
              <a:tblPr>
                <a:noFill/>
                <a:tableStyleId>{627A2592-F100-4E21-A089-EAA150A267B0}</a:tableStyleId>
              </a:tblPr>
              <a:tblGrid>
                <a:gridCol w="1831450"/>
                <a:gridCol w="1065625"/>
                <a:gridCol w="872725"/>
                <a:gridCol w="951950"/>
                <a:gridCol w="984150"/>
                <a:gridCol w="931675"/>
                <a:gridCol w="938275"/>
                <a:gridCol w="938275"/>
              </a:tblGrid>
              <a:tr h="408600">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B41CD"/>
                        </a:buClr>
                        <a:buSzPts val="1200"/>
                        <a:buFont typeface="Arial"/>
                        <a:buNone/>
                      </a:pPr>
                      <a:r>
                        <a:rPr b="1" lang="en" sz="1100" u="none" cap="none" strike="noStrike">
                          <a:latin typeface="Arial"/>
                          <a:ea typeface="Arial"/>
                          <a:cs typeface="Arial"/>
                          <a:sym typeface="Arial"/>
                        </a:rPr>
                        <a:t>November </a:t>
                      </a:r>
                      <a:endParaRPr b="1" sz="11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D6D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lang="en" sz="1100" u="none" cap="none" strike="noStrike">
                          <a:latin typeface="Arial"/>
                          <a:ea typeface="Arial"/>
                          <a:cs typeface="Arial"/>
                          <a:sym typeface="Arial"/>
                        </a:rPr>
                        <a:t>January </a:t>
                      </a:r>
                      <a:endParaRPr b="1" sz="11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D6D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lang="en" sz="1100" u="none" cap="none" strike="noStrike">
                          <a:latin typeface="Arial"/>
                          <a:ea typeface="Arial"/>
                          <a:cs typeface="Arial"/>
                          <a:sym typeface="Arial"/>
                        </a:rPr>
                        <a:t>    February</a:t>
                      </a:r>
                      <a:endParaRPr b="1" sz="11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D6D1"/>
                    </a:solidFill>
                  </a:tcPr>
                </a:tc>
                <a:tc>
                  <a:txBody>
                    <a:bodyPr/>
                    <a:lstStyle/>
                    <a:p>
                      <a:pPr indent="0" lvl="0" marL="0" marR="0" rtl="0" algn="ctr">
                        <a:lnSpc>
                          <a:spcPct val="100000"/>
                        </a:lnSpc>
                        <a:spcBef>
                          <a:spcPts val="0"/>
                        </a:spcBef>
                        <a:spcAft>
                          <a:spcPts val="0"/>
                        </a:spcAft>
                        <a:buClr>
                          <a:schemeClr val="dk1"/>
                        </a:buClr>
                        <a:buSzPts val="1200"/>
                        <a:buFont typeface="Arial"/>
                        <a:buNone/>
                      </a:pPr>
                      <a:r>
                        <a:rPr b="1" lang="en" sz="1100" u="none" cap="none" strike="noStrike">
                          <a:latin typeface="Arial"/>
                          <a:ea typeface="Arial"/>
                          <a:cs typeface="Arial"/>
                          <a:sym typeface="Arial"/>
                        </a:rPr>
                        <a:t>April/May</a:t>
                      </a:r>
                      <a:endParaRPr b="1" sz="11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D6D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June/July</a:t>
                      </a:r>
                      <a:endParaRPr b="1" sz="11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D6D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Aug</a:t>
                      </a:r>
                      <a:endParaRPr b="1" sz="11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D6D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latin typeface="Arial"/>
                          <a:ea typeface="Arial"/>
                          <a:cs typeface="Arial"/>
                          <a:sym typeface="Arial"/>
                        </a:rPr>
                        <a:t>Sept-Dec</a:t>
                      </a:r>
                      <a:endParaRPr b="1" sz="11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DBD6D1"/>
                    </a:solidFill>
                  </a:tcPr>
                </a:tc>
              </a:tr>
              <a:tr h="28640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Arial"/>
                          <a:ea typeface="Arial"/>
                          <a:cs typeface="Arial"/>
                          <a:sym typeface="Arial"/>
                        </a:rPr>
                        <a:t>DE&amp;I Learning Journey Kickoff</a:t>
                      </a:r>
                      <a:endParaRPr b="1"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5F5F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Arial"/>
                          <a:ea typeface="Arial"/>
                          <a:cs typeface="Arial"/>
                          <a:sym typeface="Arial"/>
                        </a:rPr>
                        <a:t>Nov 17</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7F5"/>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rowSpan="8">
                  <a:txBody>
                    <a:bodyPr/>
                    <a:lstStyle/>
                    <a:p>
                      <a:pPr indent="0" lvl="0" marL="0" marR="0" rtl="0" algn="ctr">
                        <a:lnSpc>
                          <a:spcPct val="100000"/>
                        </a:lnSpc>
                        <a:spcBef>
                          <a:spcPts val="0"/>
                        </a:spcBef>
                        <a:spcAft>
                          <a:spcPts val="0"/>
                        </a:spcAft>
                        <a:buClr>
                          <a:srgbClr val="000000"/>
                        </a:buClr>
                        <a:buSzPts val="1000"/>
                        <a:buFont typeface="Arial"/>
                        <a:buNone/>
                      </a:pPr>
                      <a:r>
                        <a:rPr b="1" lang="en" sz="1000" u="none" cap="none" strike="noStrike">
                          <a:latin typeface="Arial"/>
                          <a:ea typeface="Arial"/>
                          <a:cs typeface="Arial"/>
                          <a:sym typeface="Arial"/>
                        </a:rPr>
                        <a:t>Monthly DE&amp;I embedded group discussion on cases</a:t>
                      </a:r>
                      <a:endParaRPr b="1"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r>
              <a:tr h="25620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Arial"/>
                          <a:ea typeface="Arial"/>
                          <a:cs typeface="Arial"/>
                          <a:sym typeface="Arial"/>
                        </a:rPr>
                        <a:t>Foundations of DE&amp;I </a:t>
                      </a:r>
                      <a:endParaRPr b="1" sz="10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Arial"/>
                          <a:ea typeface="Arial"/>
                          <a:cs typeface="Arial"/>
                          <a:sym typeface="Arial"/>
                        </a:rPr>
                        <a:t>(self-paced)</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rPr lang="en" sz="1000" u="none" cap="none" strike="noStrike">
                          <a:latin typeface="Arial"/>
                          <a:ea typeface="Arial"/>
                          <a:cs typeface="Arial"/>
                          <a:sym typeface="Arial"/>
                        </a:rPr>
                        <a:t>Kick off email</a:t>
                      </a:r>
                      <a:endParaRPr sz="1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B41CD"/>
                        </a:buClr>
                        <a:buSzPts val="1000"/>
                        <a:buFont typeface="Arial"/>
                        <a:buNone/>
                      </a:pPr>
                      <a:r>
                        <a:rPr lang="en" sz="1000" u="none" cap="none" strike="noStrike">
                          <a:latin typeface="Arial"/>
                          <a:ea typeface="Arial"/>
                          <a:cs typeface="Arial"/>
                          <a:sym typeface="Arial"/>
                        </a:rPr>
                        <a:t> Nov 28</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7F5"/>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vMerge="1"/>
              </a:tr>
              <a:tr h="2500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Arial"/>
                          <a:ea typeface="Arial"/>
                          <a:cs typeface="Arial"/>
                          <a:sym typeface="Arial"/>
                        </a:rPr>
                        <a:t>Unconscious Bias (UB)</a:t>
                      </a:r>
                      <a:endParaRPr b="1"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rPr lang="en" sz="1000" u="none" cap="none" strike="noStrike">
                          <a:latin typeface="Arial"/>
                          <a:ea typeface="Arial"/>
                          <a:cs typeface="Arial"/>
                          <a:sym typeface="Arial"/>
                        </a:rPr>
                        <a:t>Nov 21/22</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F7F5"/>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vMerge="1"/>
              </a:tr>
              <a:tr h="148200">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solidFill>
                            <a:schemeClr val="lt1"/>
                          </a:solidFill>
                          <a:latin typeface="Arial"/>
                          <a:ea typeface="Arial"/>
                          <a:cs typeface="Arial"/>
                          <a:sym typeface="Arial"/>
                        </a:rPr>
                        <a:t>Playbook launch</a:t>
                      </a:r>
                      <a:r>
                        <a:rPr b="1" lang="en" sz="1000" u="none" cap="none" strike="noStrike">
                          <a:latin typeface="Arial"/>
                          <a:ea typeface="Arial"/>
                          <a:cs typeface="Arial"/>
                          <a:sym typeface="Arial"/>
                        </a:rPr>
                        <a:t> +</a:t>
                      </a:r>
                      <a:endParaRPr b="1" sz="10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Arial"/>
                          <a:ea typeface="Arial"/>
                          <a:cs typeface="Arial"/>
                          <a:sym typeface="Arial"/>
                        </a:rPr>
                        <a:t>Importance of DE&amp;I and UB </a:t>
                      </a:r>
                      <a:endParaRPr b="1"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rPr lang="en" sz="1000" u="none" cap="none" strike="noStrike">
                          <a:latin typeface="Arial"/>
                          <a:ea typeface="Arial"/>
                          <a:cs typeface="Arial"/>
                          <a:sym typeface="Arial"/>
                        </a:rPr>
                        <a:t>Launch Feb 20</a:t>
                      </a:r>
                      <a:endParaRPr sz="1000" u="none" cap="none" strike="noStrike">
                        <a:latin typeface="Arial"/>
                        <a:ea typeface="Arial"/>
                        <a:cs typeface="Arial"/>
                        <a:sym typeface="Arial"/>
                      </a:endParaRPr>
                    </a:p>
                    <a:p>
                      <a:pPr indent="0" lvl="0" marL="0" marR="0" rtl="0" algn="ctr">
                        <a:lnSpc>
                          <a:spcPct val="100000"/>
                        </a:lnSpc>
                        <a:spcBef>
                          <a:spcPts val="0"/>
                        </a:spcBef>
                        <a:spcAft>
                          <a:spcPts val="0"/>
                        </a:spcAft>
                        <a:buClr>
                          <a:srgbClr val="0B41CD"/>
                        </a:buClr>
                        <a:buSzPts val="1000"/>
                        <a:buFont typeface="Arial"/>
                        <a:buNone/>
                      </a:pPr>
                      <a:r>
                        <a:rPr lang="en" sz="1000" u="none" cap="none" strike="noStrike">
                          <a:latin typeface="Arial"/>
                          <a:ea typeface="Arial"/>
                          <a:cs typeface="Arial"/>
                          <a:sym typeface="Arial"/>
                        </a:rPr>
                        <a:t>WS: Feb  26</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BD69"/>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vMerge="1"/>
              </a:tr>
              <a:tr h="26417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Arial"/>
                          <a:ea typeface="Arial"/>
                          <a:cs typeface="Arial"/>
                          <a:sym typeface="Arial"/>
                        </a:rPr>
                        <a:t>Leveraging DE&amp;I Data and Sourcing Diverse Talent</a:t>
                      </a:r>
                      <a:endParaRPr b="1"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rPr lang="en" sz="1000" u="none" cap="none" strike="noStrike">
                          <a:latin typeface="Arial"/>
                          <a:ea typeface="Arial"/>
                          <a:cs typeface="Arial"/>
                          <a:sym typeface="Arial"/>
                        </a:rPr>
                        <a:t>SFA &amp; SP Capabilities team</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F878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vMerge="1"/>
              </a:tr>
              <a:tr h="26862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Arial"/>
                          <a:ea typeface="Arial"/>
                          <a:cs typeface="Arial"/>
                          <a:sym typeface="Arial"/>
                        </a:rPr>
                        <a:t>Intercultural Awareness</a:t>
                      </a:r>
                      <a:endParaRPr b="1"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B41CD"/>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Arial"/>
                          <a:ea typeface="Arial"/>
                          <a:cs typeface="Arial"/>
                          <a:sym typeface="Arial"/>
                        </a:rPr>
                        <a:t>TBD - P&amp;OG</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vMerge="1"/>
              </a:tr>
              <a:tr h="268625">
                <a:tc>
                  <a:txBody>
                    <a:bodyPr/>
                    <a:lstStyle/>
                    <a:p>
                      <a:pPr indent="0" lvl="0" marL="0" marR="0" rtl="0" algn="l">
                        <a:lnSpc>
                          <a:spcPct val="100000"/>
                        </a:lnSpc>
                        <a:spcBef>
                          <a:spcPts val="0"/>
                        </a:spcBef>
                        <a:spcAft>
                          <a:spcPts val="0"/>
                        </a:spcAft>
                        <a:buClr>
                          <a:srgbClr val="000000"/>
                        </a:buClr>
                        <a:buSzPts val="1000"/>
                        <a:buFont typeface="Arial"/>
                        <a:buNone/>
                      </a:pPr>
                      <a:r>
                        <a:rPr b="1" lang="en" sz="1000" u="sng" cap="none" strike="noStrike">
                          <a:solidFill>
                            <a:schemeClr val="dk1"/>
                          </a:solidFill>
                          <a:latin typeface="Arial"/>
                          <a:ea typeface="Arial"/>
                          <a:cs typeface="Arial"/>
                          <a:sym typeface="Arial"/>
                          <a:hlinkClick r:id="rId3">
                            <a:extLst>
                              <a:ext uri="{A12FA001-AC4F-418D-AE19-62706E023703}">
                                <ahyp:hlinkClr val="tx"/>
                              </a:ext>
                            </a:extLst>
                          </a:hlinkClick>
                        </a:rPr>
                        <a:t>Understanding Allyship@Work</a:t>
                      </a:r>
                      <a:r>
                        <a:rPr lang="en" sz="1000" u="none" cap="none" strike="noStrike">
                          <a:solidFill>
                            <a:schemeClr val="dk1"/>
                          </a:solidFill>
                          <a:latin typeface="Arial"/>
                          <a:ea typeface="Arial"/>
                          <a:cs typeface="Arial"/>
                          <a:sym typeface="Arial"/>
                        </a:rPr>
                        <a:t> </a:t>
                      </a:r>
                      <a:endParaRPr b="1" sz="1000" u="none" cap="none" strike="noStrike">
                        <a:solidFill>
                          <a:schemeClr val="dk1"/>
                        </a:solidFill>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Arial"/>
                          <a:ea typeface="Arial"/>
                          <a:cs typeface="Arial"/>
                          <a:sym typeface="Arial"/>
                        </a:rPr>
                        <a:t>Self-paced</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D4FF"/>
                    </a:solidFill>
                  </a:tcPr>
                </a:tc>
                <a:tc vMerge="1"/>
              </a:tr>
              <a:tr h="268625">
                <a:tc>
                  <a:txBody>
                    <a:bodyPr/>
                    <a:lstStyle/>
                    <a:p>
                      <a:pPr indent="0" lvl="0" marL="0" marR="0" rtl="0" algn="l">
                        <a:lnSpc>
                          <a:spcPct val="100000"/>
                        </a:lnSpc>
                        <a:spcBef>
                          <a:spcPts val="0"/>
                        </a:spcBef>
                        <a:spcAft>
                          <a:spcPts val="0"/>
                        </a:spcAft>
                        <a:buClr>
                          <a:srgbClr val="000000"/>
                        </a:buClr>
                        <a:buSzPts val="1000"/>
                        <a:buFont typeface="Arial"/>
                        <a:buNone/>
                      </a:pPr>
                      <a:r>
                        <a:rPr b="1" lang="en" sz="1000" u="sng" cap="none" strike="noStrike">
                          <a:solidFill>
                            <a:schemeClr val="dk1"/>
                          </a:solidFill>
                          <a:latin typeface="Arial"/>
                          <a:ea typeface="Arial"/>
                          <a:cs typeface="Arial"/>
                          <a:sym typeface="Arial"/>
                          <a:hlinkClick r:id="rId4">
                            <a:extLst>
                              <a:ext uri="{A12FA001-AC4F-418D-AE19-62706E023703}">
                                <ahyp:hlinkClr val="tx"/>
                              </a:ext>
                            </a:extLst>
                          </a:hlinkClick>
                        </a:rPr>
                        <a:t>Inclusive Leadership</a:t>
                      </a:r>
                      <a:r>
                        <a:rPr b="1" lang="en" sz="1000" u="none" cap="none" strike="noStrike">
                          <a:solidFill>
                            <a:schemeClr val="dk1"/>
                          </a:solidFill>
                          <a:latin typeface="Arial"/>
                          <a:ea typeface="Arial"/>
                          <a:cs typeface="Arial"/>
                          <a:sym typeface="Arial"/>
                        </a:rPr>
                        <a:t> </a:t>
                      </a:r>
                      <a:endParaRPr b="1" sz="1000" u="none" cap="none" strike="noStrike">
                        <a:solidFill>
                          <a:schemeClr val="dk1"/>
                        </a:solidFill>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en" sz="1000" u="none" cap="none" strike="noStrike">
                          <a:latin typeface="Arial"/>
                          <a:ea typeface="Arial"/>
                          <a:cs typeface="Arial"/>
                          <a:sym typeface="Arial"/>
                        </a:rPr>
                        <a:t>Self-paced</a:t>
                      </a:r>
                      <a:endParaRPr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D4FF"/>
                    </a:solidFill>
                  </a:tcPr>
                </a:tc>
                <a:tc vMerge="1"/>
              </a:tr>
              <a:tr h="268625">
                <a:tc>
                  <a:txBody>
                    <a:bodyPr/>
                    <a:lstStyle/>
                    <a:p>
                      <a:pPr indent="0" lvl="0" marL="0" marR="0" rtl="0" algn="l">
                        <a:lnSpc>
                          <a:spcPct val="100000"/>
                        </a:lnSpc>
                        <a:spcBef>
                          <a:spcPts val="0"/>
                        </a:spcBef>
                        <a:spcAft>
                          <a:spcPts val="0"/>
                        </a:spcAft>
                        <a:buClr>
                          <a:srgbClr val="000000"/>
                        </a:buClr>
                        <a:buSzPts val="1000"/>
                        <a:buFont typeface="Arial"/>
                        <a:buNone/>
                      </a:pPr>
                      <a:r>
                        <a:rPr b="1" lang="en" sz="1000" u="none" cap="none" strike="noStrike">
                          <a:latin typeface="Arial"/>
                          <a:ea typeface="Arial"/>
                          <a:cs typeface="Arial"/>
                          <a:sym typeface="Arial"/>
                        </a:rPr>
                        <a:t>Daily basis sharings</a:t>
                      </a:r>
                      <a:endParaRPr b="1" sz="10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gridSpan="7">
                  <a:txBody>
                    <a:bodyPr/>
                    <a:lstStyle/>
                    <a:p>
                      <a:pPr indent="0" lvl="0" marL="0" marR="0" rtl="0" algn="l">
                        <a:lnSpc>
                          <a:spcPct val="100000"/>
                        </a:lnSpc>
                        <a:spcBef>
                          <a:spcPts val="0"/>
                        </a:spcBef>
                        <a:spcAft>
                          <a:spcPts val="0"/>
                        </a:spcAft>
                        <a:buClr>
                          <a:srgbClr val="000000"/>
                        </a:buClr>
                        <a:buSzPts val="1000"/>
                        <a:buFont typeface="Arial"/>
                        <a:buNone/>
                      </a:pPr>
                      <a:r>
                        <a:rPr lang="en" sz="1000" u="none" cap="none" strike="noStrike">
                          <a:latin typeface="Arial"/>
                          <a:ea typeface="Arial"/>
                          <a:cs typeface="Arial"/>
                          <a:sym typeface="Arial"/>
                        </a:rPr>
                        <a:t>                                                    </a:t>
                      </a:r>
                      <a:r>
                        <a:rPr lang="en" sz="1100" u="none" cap="none" strike="noStrike">
                          <a:latin typeface="Arial"/>
                          <a:ea typeface="Arial"/>
                          <a:cs typeface="Arial"/>
                          <a:sym typeface="Arial"/>
                        </a:rPr>
                        <a:t>   Regularly reflect and share DE&amp;I experiences during team meetings</a:t>
                      </a:r>
                      <a:endParaRPr sz="1100" u="none" cap="none" strike="noStrike">
                        <a:latin typeface="Arial"/>
                        <a:ea typeface="Arial"/>
                        <a:cs typeface="Arial"/>
                        <a:sym typeface="Arial"/>
                      </a:endParaRPr>
                    </a:p>
                  </a:txBody>
                  <a:tcPr marT="34300" marB="34300" marR="68600" marL="68600"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2F2F2"/>
                    </a:solidFill>
                  </a:tcPr>
                </a:tc>
                <a:tc hMerge="1"/>
                <a:tc hMerge="1"/>
                <a:tc hMerge="1"/>
                <a:tc hMerge="1"/>
                <a:tc hMerge="1"/>
                <a:tc hMerge="1"/>
              </a:tr>
            </a:tbl>
          </a:graphicData>
        </a:graphic>
      </p:graphicFrame>
      <p:sp>
        <p:nvSpPr>
          <p:cNvPr id="528" name="Google Shape;528;p24"/>
          <p:cNvSpPr txBox="1"/>
          <p:nvPr/>
        </p:nvSpPr>
        <p:spPr>
          <a:xfrm>
            <a:off x="279525" y="4807025"/>
            <a:ext cx="4578900" cy="29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1- Reflect on the learning in a group session; 2- Discussion of example and role play </a:t>
            </a:r>
            <a:endParaRPr b="0" i="0" sz="1000" u="none" cap="none" strike="noStrike">
              <a:solidFill>
                <a:srgbClr val="000000"/>
              </a:solidFill>
              <a:latin typeface="Arial"/>
              <a:ea typeface="Arial"/>
              <a:cs typeface="Arial"/>
              <a:sym typeface="Arial"/>
            </a:endParaRPr>
          </a:p>
        </p:txBody>
      </p:sp>
      <p:sp>
        <p:nvSpPr>
          <p:cNvPr id="529" name="Google Shape;529;p24"/>
          <p:cNvSpPr/>
          <p:nvPr/>
        </p:nvSpPr>
        <p:spPr>
          <a:xfrm>
            <a:off x="3210095" y="4300889"/>
            <a:ext cx="303300" cy="283500"/>
          </a:xfrm>
          <a:prstGeom prst="star5">
            <a:avLst>
              <a:gd fmla="val 19098" name="adj"/>
              <a:gd fmla="val 105146" name="hf"/>
              <a:gd fmla="val 110557" name="vf"/>
            </a:avLst>
          </a:prstGeom>
          <a:solidFill>
            <a:srgbClr val="FFBD6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4"/>
          <p:cNvSpPr/>
          <p:nvPr/>
        </p:nvSpPr>
        <p:spPr>
          <a:xfrm>
            <a:off x="8351819" y="3571500"/>
            <a:ext cx="303300" cy="283500"/>
          </a:xfrm>
          <a:prstGeom prst="star5">
            <a:avLst>
              <a:gd fmla="val 19098" name="adj"/>
              <a:gd fmla="val 105146" name="hf"/>
              <a:gd fmla="val 110557" name="vf"/>
            </a:avLst>
          </a:prstGeom>
          <a:solidFill>
            <a:srgbClr val="FFBD6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24"/>
          <p:cNvSpPr/>
          <p:nvPr/>
        </p:nvSpPr>
        <p:spPr>
          <a:xfrm>
            <a:off x="571501" y="0"/>
            <a:ext cx="1612800" cy="217800"/>
          </a:xfrm>
          <a:prstGeom prst="rect">
            <a:avLst/>
          </a:prstGeom>
          <a:solidFill>
            <a:srgbClr val="E6E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C0C0C"/>
                </a:solidFill>
                <a:latin typeface="Arial"/>
                <a:ea typeface="Arial"/>
                <a:cs typeface="Arial"/>
                <a:sym typeface="Arial"/>
              </a:rPr>
              <a:t>Sustainability</a:t>
            </a:r>
            <a:endParaRPr b="0" i="0" sz="900" u="none" cap="none" strike="noStrike">
              <a:solidFill>
                <a:srgbClr val="0C0C0C"/>
              </a:solidFill>
              <a:latin typeface="Arial"/>
              <a:ea typeface="Arial"/>
              <a:cs typeface="Arial"/>
              <a:sym typeface="Arial"/>
            </a:endParaRPr>
          </a:p>
        </p:txBody>
      </p:sp>
      <p:sp>
        <p:nvSpPr>
          <p:cNvPr id="532" name="Google Shape;532;p24"/>
          <p:cNvSpPr/>
          <p:nvPr/>
        </p:nvSpPr>
        <p:spPr>
          <a:xfrm>
            <a:off x="167100" y="4907484"/>
            <a:ext cx="130800" cy="1308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4"/>
          <p:cNvSpPr/>
          <p:nvPr/>
        </p:nvSpPr>
        <p:spPr>
          <a:xfrm>
            <a:off x="4176352" y="2908476"/>
            <a:ext cx="130800" cy="1308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24"/>
          <p:cNvSpPr/>
          <p:nvPr/>
        </p:nvSpPr>
        <p:spPr>
          <a:xfrm>
            <a:off x="5179475" y="3381243"/>
            <a:ext cx="130800" cy="1308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24"/>
          <p:cNvSpPr txBox="1"/>
          <p:nvPr>
            <p:ph idx="1" type="subTitle"/>
          </p:nvPr>
        </p:nvSpPr>
        <p:spPr>
          <a:xfrm>
            <a:off x="571450" y="813600"/>
            <a:ext cx="7431600" cy="324000"/>
          </a:xfrm>
          <a:prstGeom prst="rect">
            <a:avLst/>
          </a:prstGeom>
          <a:noFill/>
          <a:ln>
            <a:noFill/>
          </a:ln>
        </p:spPr>
        <p:txBody>
          <a:bodyPr anchorCtr="0" anchor="t" bIns="18000" lIns="0" spcFirstLastPara="1" rIns="91425" wrap="square" tIns="0">
            <a:noAutofit/>
          </a:bodyPr>
          <a:lstStyle/>
          <a:p>
            <a:pPr indent="0" lvl="0" marL="0" rtl="0" algn="l">
              <a:lnSpc>
                <a:spcPct val="105000"/>
              </a:lnSpc>
              <a:spcBef>
                <a:spcPts val="0"/>
              </a:spcBef>
              <a:spcAft>
                <a:spcPts val="0"/>
              </a:spcAft>
              <a:buSzPts val="1700"/>
              <a:buNone/>
            </a:pPr>
            <a:r>
              <a:rPr lang="en"/>
              <a:t>Learning journey 2023-2024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5"/>
          <p:cNvSpPr txBox="1"/>
          <p:nvPr>
            <p:ph type="title"/>
          </p:nvPr>
        </p:nvSpPr>
        <p:spPr>
          <a:xfrm>
            <a:off x="571450" y="432675"/>
            <a:ext cx="7716900" cy="381600"/>
          </a:xfrm>
          <a:prstGeom prst="rect">
            <a:avLst/>
          </a:prstGeom>
          <a:noFill/>
          <a:ln>
            <a:noFill/>
          </a:ln>
        </p:spPr>
        <p:txBody>
          <a:bodyPr anchorCtr="0" anchor="t" bIns="91425" lIns="0" spcFirstLastPara="1" rIns="91425" wrap="square" tIns="91425">
            <a:noAutofit/>
          </a:bodyPr>
          <a:lstStyle/>
          <a:p>
            <a:pPr indent="0" lvl="0" marL="0" rtl="0" algn="l">
              <a:lnSpc>
                <a:spcPct val="100000"/>
              </a:lnSpc>
              <a:spcBef>
                <a:spcPts val="0"/>
              </a:spcBef>
              <a:spcAft>
                <a:spcPts val="0"/>
              </a:spcAft>
              <a:buSzPts val="2200"/>
              <a:buNone/>
            </a:pPr>
            <a:r>
              <a:rPr lang="en"/>
              <a:t>Creating team rituals to share and learn more about DE&amp;I</a:t>
            </a:r>
            <a:endParaRPr/>
          </a:p>
          <a:p>
            <a:pPr indent="0" lvl="0" marL="0" rtl="0" algn="l">
              <a:lnSpc>
                <a:spcPct val="100000"/>
              </a:lnSpc>
              <a:spcBef>
                <a:spcPts val="0"/>
              </a:spcBef>
              <a:spcAft>
                <a:spcPts val="0"/>
              </a:spcAft>
              <a:buSzPts val="2200"/>
              <a:buNone/>
            </a:pPr>
            <a:r>
              <a:t/>
            </a:r>
            <a:endParaRPr/>
          </a:p>
          <a:p>
            <a:pPr indent="0" lvl="0" marL="0" rtl="0" algn="l">
              <a:lnSpc>
                <a:spcPct val="100000"/>
              </a:lnSpc>
              <a:spcBef>
                <a:spcPts val="0"/>
              </a:spcBef>
              <a:spcAft>
                <a:spcPts val="0"/>
              </a:spcAft>
              <a:buSzPts val="2200"/>
              <a:buNone/>
            </a:pPr>
            <a:r>
              <a:t/>
            </a:r>
            <a:endParaRPr/>
          </a:p>
        </p:txBody>
      </p:sp>
      <p:sp>
        <p:nvSpPr>
          <p:cNvPr id="541" name="Google Shape;541;p25"/>
          <p:cNvSpPr txBox="1"/>
          <p:nvPr>
            <p:ph idx="1" type="subTitle"/>
          </p:nvPr>
        </p:nvSpPr>
        <p:spPr>
          <a:xfrm>
            <a:off x="571450" y="722100"/>
            <a:ext cx="7431600" cy="436800"/>
          </a:xfrm>
          <a:prstGeom prst="rect">
            <a:avLst/>
          </a:prstGeom>
          <a:noFill/>
          <a:ln>
            <a:noFill/>
          </a:ln>
        </p:spPr>
        <p:txBody>
          <a:bodyPr anchorCtr="0" anchor="t" bIns="91425" lIns="0" spcFirstLastPara="1" rIns="91425" wrap="square" tIns="91425">
            <a:noAutofit/>
          </a:bodyPr>
          <a:lstStyle/>
          <a:p>
            <a:pPr indent="0" lvl="0" marL="0" rtl="0" algn="l">
              <a:lnSpc>
                <a:spcPct val="105000"/>
              </a:lnSpc>
              <a:spcBef>
                <a:spcPts val="0"/>
              </a:spcBef>
              <a:spcAft>
                <a:spcPts val="0"/>
              </a:spcAft>
              <a:buClr>
                <a:schemeClr val="lt1"/>
              </a:buClr>
              <a:buSzPts val="1700"/>
              <a:buFont typeface="Arial"/>
              <a:buNone/>
            </a:pPr>
            <a:r>
              <a:rPr lang="en"/>
              <a:t>Context and the importance to keep DE&amp;I conversations among P&amp;C colleagues </a:t>
            </a:r>
            <a:endParaRPr/>
          </a:p>
          <a:p>
            <a:pPr indent="0" lvl="0" marL="0" rtl="0" algn="l">
              <a:lnSpc>
                <a:spcPct val="105000"/>
              </a:lnSpc>
              <a:spcBef>
                <a:spcPts val="0"/>
              </a:spcBef>
              <a:spcAft>
                <a:spcPts val="0"/>
              </a:spcAft>
              <a:buSzPts val="1700"/>
              <a:buNone/>
            </a:pPr>
            <a:r>
              <a:t/>
            </a:r>
            <a:endParaRPr/>
          </a:p>
        </p:txBody>
      </p:sp>
      <p:sp>
        <p:nvSpPr>
          <p:cNvPr id="542" name="Google Shape;542;p25"/>
          <p:cNvSpPr txBox="1"/>
          <p:nvPr/>
        </p:nvSpPr>
        <p:spPr>
          <a:xfrm>
            <a:off x="571500" y="1443050"/>
            <a:ext cx="2864100" cy="3122400"/>
          </a:xfrm>
          <a:prstGeom prst="rect">
            <a:avLst/>
          </a:prstGeom>
          <a:solidFill>
            <a:schemeClr val="accent1"/>
          </a:solidFill>
          <a:ln>
            <a:noFill/>
          </a:ln>
          <a:effectLst>
            <a:outerShdw blurRad="57150" rotWithShape="0" algn="bl" dir="5400000" dist="19050">
              <a:srgbClr val="000000">
                <a:alpha val="49803"/>
              </a:srgbClr>
            </a:outerShdw>
          </a:effectLst>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rgbClr val="FFFFFF"/>
              </a:solidFill>
              <a:latin typeface="Arial"/>
              <a:ea typeface="Arial"/>
              <a:cs typeface="Arial"/>
              <a:sym typeface="Arial"/>
            </a:endParaRPr>
          </a:p>
        </p:txBody>
      </p:sp>
      <p:sp>
        <p:nvSpPr>
          <p:cNvPr id="543" name="Google Shape;543;p25"/>
          <p:cNvSpPr txBox="1"/>
          <p:nvPr/>
        </p:nvSpPr>
        <p:spPr>
          <a:xfrm>
            <a:off x="3601375" y="1443050"/>
            <a:ext cx="5166900" cy="3122400"/>
          </a:xfrm>
          <a:prstGeom prst="rect">
            <a:avLst/>
          </a:prstGeom>
          <a:solidFill>
            <a:srgbClr val="FFE8DE"/>
          </a:solidFill>
          <a:ln>
            <a:noFill/>
          </a:ln>
          <a:effectLst>
            <a:outerShdw blurRad="57150" rotWithShape="0" algn="bl" dir="5400000" dist="19050">
              <a:srgbClr val="000000">
                <a:alpha val="49803"/>
              </a:srgbClr>
            </a:outerShdw>
          </a:effectLst>
        </p:spPr>
        <p:txBody>
          <a:bodyPr anchorCtr="0" anchor="t" bIns="72000" lIns="144000" spcFirstLastPara="1" rIns="144000" wrap="square" tIns="576050">
            <a:noAutofit/>
          </a:bodyPr>
          <a:lstStyle/>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000"/>
              <a:buFont typeface="Arial"/>
              <a:buNone/>
            </a:pPr>
            <a:r>
              <a:t/>
            </a:r>
            <a:endParaRPr b="0" i="0" sz="10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544" name="Google Shape;544;p25"/>
          <p:cNvSpPr/>
          <p:nvPr/>
        </p:nvSpPr>
        <p:spPr>
          <a:xfrm>
            <a:off x="571501" y="0"/>
            <a:ext cx="1612800" cy="217800"/>
          </a:xfrm>
          <a:prstGeom prst="rect">
            <a:avLst/>
          </a:prstGeom>
          <a:solidFill>
            <a:srgbClr val="E6E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lt1"/>
                </a:solidFill>
                <a:latin typeface="Arial"/>
                <a:ea typeface="Arial"/>
                <a:cs typeface="Arial"/>
                <a:sym typeface="Arial"/>
              </a:rPr>
              <a:t>Sustainability</a:t>
            </a:r>
            <a:endParaRPr b="0" i="0" sz="900" u="none" cap="none" strike="noStrike">
              <a:solidFill>
                <a:schemeClr val="lt1"/>
              </a:solidFill>
              <a:latin typeface="Arial"/>
              <a:ea typeface="Arial"/>
              <a:cs typeface="Arial"/>
              <a:sym typeface="Arial"/>
            </a:endParaRPr>
          </a:p>
        </p:txBody>
      </p:sp>
      <p:sp>
        <p:nvSpPr>
          <p:cNvPr id="545" name="Google Shape;545;p25"/>
          <p:cNvSpPr txBox="1"/>
          <p:nvPr/>
        </p:nvSpPr>
        <p:spPr>
          <a:xfrm>
            <a:off x="651321" y="1521700"/>
            <a:ext cx="2560800" cy="1848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lt1"/>
                </a:solidFill>
                <a:latin typeface="Arial"/>
                <a:ea typeface="Arial"/>
                <a:cs typeface="Arial"/>
                <a:sym typeface="Arial"/>
              </a:rPr>
              <a:t>Walk the talk</a:t>
            </a:r>
            <a:endParaRPr b="0" i="0" sz="1200" u="none" cap="none" strike="noStrike">
              <a:solidFill>
                <a:schemeClr val="lt1"/>
              </a:solidFill>
              <a:latin typeface="Arial"/>
              <a:ea typeface="Arial"/>
              <a:cs typeface="Arial"/>
              <a:sym typeface="Arial"/>
            </a:endParaRPr>
          </a:p>
        </p:txBody>
      </p:sp>
      <p:sp>
        <p:nvSpPr>
          <p:cNvPr id="546" name="Google Shape;546;p25"/>
          <p:cNvSpPr txBox="1"/>
          <p:nvPr/>
        </p:nvSpPr>
        <p:spPr>
          <a:xfrm>
            <a:off x="598125" y="1717119"/>
            <a:ext cx="28371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lt1"/>
              </a:buClr>
              <a:buSzPts val="1100"/>
              <a:buFont typeface="Arial"/>
              <a:buNone/>
            </a:pPr>
            <a:r>
              <a:rPr b="0" i="0" lang="en" sz="1100" u="none" cap="none" strike="noStrike">
                <a:solidFill>
                  <a:schemeClr val="lt1"/>
                </a:solidFill>
                <a:latin typeface="Arial"/>
                <a:ea typeface="Arial"/>
                <a:cs typeface="Arial"/>
                <a:sym typeface="Arial"/>
              </a:rPr>
              <a:t>Creating an inclusive culture is the responsibility of all Roche employees.</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lt1"/>
                </a:solidFill>
                <a:latin typeface="Arial"/>
                <a:ea typeface="Arial"/>
                <a:cs typeface="Arial"/>
                <a:sym typeface="Arial"/>
              </a:rPr>
              <a:t>At the same time, P&amp;C plays a prominent role in this environment. P&amp;C colleagues are seen by the organization as role models of best practices for people management, inclusive mindsets and behaviours.</a:t>
            </a:r>
            <a:br>
              <a:rPr b="0" i="0" lang="en" sz="1100" u="none" cap="none" strike="noStrike">
                <a:solidFill>
                  <a:schemeClr val="lt1"/>
                </a:solidFill>
                <a:latin typeface="Arial"/>
                <a:ea typeface="Arial"/>
                <a:cs typeface="Arial"/>
                <a:sym typeface="Arial"/>
              </a:rPr>
            </a:b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1100" u="none" cap="none" strike="noStrike">
                <a:solidFill>
                  <a:schemeClr val="lt1"/>
                </a:solidFill>
                <a:latin typeface="Arial"/>
                <a:ea typeface="Arial"/>
                <a:cs typeface="Arial"/>
                <a:sym typeface="Arial"/>
              </a:rPr>
              <a:t>That's why holding frequent and intentional discussions in P&amp;C teams is a powerful resource for consolidating good practices.</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t/>
            </a:r>
            <a:endParaRPr b="0" i="0" sz="11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100"/>
              <a:buFont typeface="Arial"/>
              <a:buNone/>
            </a:pPr>
            <a:r>
              <a:rPr b="0" i="0" lang="en" sz="1100" u="none" cap="none" strike="noStrike">
                <a:solidFill>
                  <a:schemeClr val="lt1"/>
                </a:solidFill>
                <a:latin typeface="Arial"/>
                <a:ea typeface="Arial"/>
                <a:cs typeface="Arial"/>
                <a:sym typeface="Arial"/>
              </a:rPr>
              <a:t>The habit of collaborative learning ensures a collective and strategic approach to advancing DE&amp;I goals in recruitment and succession planning.</a:t>
            </a:r>
            <a:endParaRPr b="0" i="0" sz="1100" u="none" cap="none" strike="noStrike">
              <a:solidFill>
                <a:schemeClr val="lt1"/>
              </a:solidFill>
              <a:latin typeface="Arial"/>
              <a:ea typeface="Arial"/>
              <a:cs typeface="Arial"/>
              <a:sym typeface="Arial"/>
            </a:endParaRPr>
          </a:p>
        </p:txBody>
      </p:sp>
      <p:sp>
        <p:nvSpPr>
          <p:cNvPr id="547" name="Google Shape;547;p25"/>
          <p:cNvSpPr txBox="1"/>
          <p:nvPr/>
        </p:nvSpPr>
        <p:spPr>
          <a:xfrm>
            <a:off x="3769967" y="1521700"/>
            <a:ext cx="5277600" cy="4002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000000"/>
                </a:solidFill>
                <a:latin typeface="Arial"/>
                <a:ea typeface="Arial"/>
                <a:cs typeface="Arial"/>
                <a:sym typeface="Arial"/>
              </a:rPr>
              <a:t>Opportunities to embed DE&amp;I in your routine</a:t>
            </a:r>
            <a:br>
              <a:rPr b="0" i="0" lang="en" sz="1300" u="none" cap="none" strike="noStrike">
                <a:solidFill>
                  <a:srgbClr val="000000"/>
                </a:solidFill>
                <a:latin typeface="Arial"/>
                <a:ea typeface="Arial"/>
                <a:cs typeface="Arial"/>
                <a:sym typeface="Arial"/>
              </a:rPr>
            </a:br>
            <a:endParaRPr b="0" i="0" sz="1300" u="none" cap="none" strike="noStrike">
              <a:solidFill>
                <a:srgbClr val="BFBFBF"/>
              </a:solidFill>
              <a:latin typeface="Arial"/>
              <a:ea typeface="Arial"/>
              <a:cs typeface="Arial"/>
              <a:sym typeface="Arial"/>
            </a:endParaRPr>
          </a:p>
        </p:txBody>
      </p:sp>
      <p:sp>
        <p:nvSpPr>
          <p:cNvPr id="548" name="Google Shape;548;p25"/>
          <p:cNvSpPr txBox="1"/>
          <p:nvPr/>
        </p:nvSpPr>
        <p:spPr>
          <a:xfrm>
            <a:off x="3693775" y="1862641"/>
            <a:ext cx="21357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4"/>
                </a:solidFill>
                <a:latin typeface="Arial"/>
                <a:ea typeface="Arial"/>
                <a:cs typeface="Arial"/>
                <a:sym typeface="Arial"/>
              </a:rPr>
              <a:t>As an individual </a:t>
            </a:r>
            <a:br>
              <a:rPr b="0" i="0" lang="en" sz="1200" u="none" cap="none" strike="noStrike">
                <a:solidFill>
                  <a:schemeClr val="accent4"/>
                </a:solidFill>
                <a:latin typeface="Arial"/>
                <a:ea typeface="Arial"/>
                <a:cs typeface="Arial"/>
                <a:sym typeface="Arial"/>
              </a:rPr>
            </a:br>
            <a:endParaRPr b="0" i="0" sz="1000" u="none" cap="none" strike="noStrike">
              <a:solidFill>
                <a:schemeClr val="accent4"/>
              </a:solidFill>
              <a:latin typeface="Arial"/>
              <a:ea typeface="Arial"/>
              <a:cs typeface="Arial"/>
              <a:sym typeface="Arial"/>
            </a:endParaRPr>
          </a:p>
          <a:p>
            <a:pPr indent="-114300" lvl="0" marL="114300" marR="0" rtl="0" algn="l">
              <a:lnSpc>
                <a:spcPct val="100000"/>
              </a:lnSpc>
              <a:spcBef>
                <a:spcPts val="0"/>
              </a:spcBef>
              <a:spcAft>
                <a:spcPts val="0"/>
              </a:spcAft>
              <a:buClr>
                <a:schemeClr val="accent4"/>
              </a:buClr>
              <a:buSzPts val="1100"/>
              <a:buFont typeface="Arial"/>
              <a:buAutoNum type="arabicPeriod"/>
            </a:pPr>
            <a:r>
              <a:rPr b="0" i="0" lang="en" sz="1100" u="none" cap="none" strike="noStrike">
                <a:solidFill>
                  <a:schemeClr val="accent4"/>
                </a:solidFill>
                <a:latin typeface="Arial"/>
                <a:ea typeface="Arial"/>
                <a:cs typeface="Arial"/>
                <a:sym typeface="Arial"/>
              </a:rPr>
              <a:t>Take a moment once a week to reflect about your thoughts and behaviours.</a:t>
            </a:r>
            <a:endParaRPr b="0" i="0" sz="1100" u="none" cap="none" strike="noStrike">
              <a:solidFill>
                <a:schemeClr val="accent4"/>
              </a:solidFill>
              <a:latin typeface="Arial"/>
              <a:ea typeface="Arial"/>
              <a:cs typeface="Arial"/>
              <a:sym typeface="Arial"/>
            </a:endParaRPr>
          </a:p>
          <a:p>
            <a:pPr indent="-114300" lvl="0" marL="114300" marR="0" rtl="0" algn="l">
              <a:lnSpc>
                <a:spcPct val="100000"/>
              </a:lnSpc>
              <a:spcBef>
                <a:spcPts val="0"/>
              </a:spcBef>
              <a:spcAft>
                <a:spcPts val="0"/>
              </a:spcAft>
              <a:buClr>
                <a:schemeClr val="accent4"/>
              </a:buClr>
              <a:buSzPts val="1100"/>
              <a:buFont typeface="Arial"/>
              <a:buAutoNum type="arabicPeriod"/>
            </a:pPr>
            <a:r>
              <a:rPr b="0" i="0" lang="en" sz="1100" u="none" cap="none" strike="noStrike">
                <a:solidFill>
                  <a:schemeClr val="accent4"/>
                </a:solidFill>
                <a:latin typeface="Arial"/>
                <a:ea typeface="Arial"/>
                <a:cs typeface="Arial"/>
                <a:sym typeface="Arial"/>
              </a:rPr>
              <a:t>Share your thoughts and questions about DE&amp;I with someone you trust. Having a recurrent coffee-time conversation can help create the discipline. </a:t>
            </a:r>
            <a:endParaRPr b="0" i="0" sz="1100" u="none" cap="none" strike="noStrike">
              <a:solidFill>
                <a:schemeClr val="accent4"/>
              </a:solidFill>
              <a:latin typeface="Arial"/>
              <a:ea typeface="Arial"/>
              <a:cs typeface="Arial"/>
              <a:sym typeface="Arial"/>
            </a:endParaRPr>
          </a:p>
          <a:p>
            <a:pPr indent="-114300" lvl="0" marL="114300" marR="0" rtl="0" algn="l">
              <a:lnSpc>
                <a:spcPct val="100000"/>
              </a:lnSpc>
              <a:spcBef>
                <a:spcPts val="0"/>
              </a:spcBef>
              <a:spcAft>
                <a:spcPts val="0"/>
              </a:spcAft>
              <a:buClr>
                <a:schemeClr val="accent4"/>
              </a:buClr>
              <a:buSzPts val="1100"/>
              <a:buFont typeface="Arial"/>
              <a:buAutoNum type="arabicPeriod"/>
            </a:pPr>
            <a:r>
              <a:rPr b="0" i="0" lang="en" sz="1100" u="none" cap="none" strike="noStrike">
                <a:solidFill>
                  <a:schemeClr val="accent4"/>
                </a:solidFill>
                <a:latin typeface="Arial"/>
                <a:ea typeface="Arial"/>
                <a:cs typeface="Arial"/>
                <a:sym typeface="Arial"/>
              </a:rPr>
              <a:t>Consider having a DE&amp;I topic for the </a:t>
            </a:r>
            <a:r>
              <a:rPr b="0" i="0" lang="en" sz="1100" u="sng" cap="none" strike="noStrike">
                <a:solidFill>
                  <a:schemeClr val="accent4"/>
                </a:solidFill>
                <a:latin typeface="Arial"/>
                <a:ea typeface="Arial"/>
                <a:cs typeface="Arial"/>
                <a:sym typeface="Arial"/>
                <a:hlinkClick r:id="rId3">
                  <a:extLst>
                    <a:ext uri="{A12FA001-AC4F-418D-AE19-62706E023703}">
                      <ahyp:hlinkClr val="tx"/>
                    </a:ext>
                  </a:extLst>
                </a:hlinkClick>
              </a:rPr>
              <a:t>tune-ins</a:t>
            </a:r>
            <a:r>
              <a:rPr b="0" i="0" lang="en" sz="1100" u="none" cap="none" strike="noStrike">
                <a:solidFill>
                  <a:schemeClr val="accent4"/>
                </a:solidFill>
                <a:latin typeface="Arial"/>
                <a:ea typeface="Arial"/>
                <a:cs typeface="Arial"/>
                <a:sym typeface="Arial"/>
              </a:rPr>
              <a:t> in your meetings.</a:t>
            </a:r>
            <a:endParaRPr b="0" i="0" sz="1100" u="none" cap="none" strike="noStrike">
              <a:solidFill>
                <a:schemeClr val="accent4"/>
              </a:solidFill>
              <a:latin typeface="Arial"/>
              <a:ea typeface="Arial"/>
              <a:cs typeface="Arial"/>
              <a:sym typeface="Arial"/>
            </a:endParaRPr>
          </a:p>
        </p:txBody>
      </p:sp>
      <p:sp>
        <p:nvSpPr>
          <p:cNvPr id="549" name="Google Shape;549;p25"/>
          <p:cNvSpPr txBox="1"/>
          <p:nvPr/>
        </p:nvSpPr>
        <p:spPr>
          <a:xfrm>
            <a:off x="5917929" y="1862641"/>
            <a:ext cx="2837100" cy="272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accent4"/>
                </a:solidFill>
                <a:latin typeface="Arial"/>
                <a:ea typeface="Arial"/>
                <a:cs typeface="Arial"/>
                <a:sym typeface="Arial"/>
              </a:rPr>
              <a:t>As a team</a:t>
            </a:r>
            <a:br>
              <a:rPr b="0" i="0" lang="en" sz="1200" u="none" cap="none" strike="noStrike">
                <a:solidFill>
                  <a:schemeClr val="accent4"/>
                </a:solidFill>
                <a:latin typeface="Arial"/>
                <a:ea typeface="Arial"/>
                <a:cs typeface="Arial"/>
                <a:sym typeface="Arial"/>
              </a:rPr>
            </a:br>
            <a:endParaRPr b="1" i="0" sz="1000" u="none" cap="none" strike="noStrike">
              <a:solidFill>
                <a:schemeClr val="accent4"/>
              </a:solidFill>
              <a:latin typeface="Arial"/>
              <a:ea typeface="Arial"/>
              <a:cs typeface="Arial"/>
              <a:sym typeface="Arial"/>
            </a:endParaRPr>
          </a:p>
          <a:p>
            <a:pPr indent="-127000" lvl="0" marL="171450" marR="0" rtl="0" algn="l">
              <a:lnSpc>
                <a:spcPct val="100000"/>
              </a:lnSpc>
              <a:spcBef>
                <a:spcPts val="0"/>
              </a:spcBef>
              <a:spcAft>
                <a:spcPts val="0"/>
              </a:spcAft>
              <a:buClr>
                <a:schemeClr val="accent4"/>
              </a:buClr>
              <a:buSzPts val="1100"/>
              <a:buFont typeface="Arial"/>
              <a:buAutoNum type="arabicPeriod"/>
            </a:pPr>
            <a:r>
              <a:rPr b="0" i="0" lang="en" sz="1100" u="none" cap="none" strike="noStrike">
                <a:solidFill>
                  <a:schemeClr val="accent4"/>
                </a:solidFill>
                <a:latin typeface="Arial"/>
                <a:ea typeface="Arial"/>
                <a:cs typeface="Arial"/>
                <a:sym typeface="Arial"/>
              </a:rPr>
              <a:t>Organize or embed in current team meetings (e.g. BA meetings, Joint ERP meetings) to explore collectively DE&amp;I topics and share real cases, failures and successes.</a:t>
            </a:r>
            <a:endParaRPr b="0" i="0" sz="1100" u="none" cap="none" strike="noStrike">
              <a:solidFill>
                <a:schemeClr val="accent4"/>
              </a:solidFill>
              <a:latin typeface="Arial"/>
              <a:ea typeface="Arial"/>
              <a:cs typeface="Arial"/>
              <a:sym typeface="Arial"/>
            </a:endParaRPr>
          </a:p>
          <a:p>
            <a:pPr indent="-127000" lvl="0" marL="171450" marR="0" rtl="0" algn="l">
              <a:lnSpc>
                <a:spcPct val="100000"/>
              </a:lnSpc>
              <a:spcBef>
                <a:spcPts val="0"/>
              </a:spcBef>
              <a:spcAft>
                <a:spcPts val="0"/>
              </a:spcAft>
              <a:buClr>
                <a:schemeClr val="accent4"/>
              </a:buClr>
              <a:buSzPts val="1100"/>
              <a:buFont typeface="Arial"/>
              <a:buAutoNum type="arabicPeriod"/>
            </a:pPr>
            <a:r>
              <a:rPr b="0" i="0" lang="en" sz="1100" u="none" cap="none" strike="noStrike">
                <a:solidFill>
                  <a:schemeClr val="accent4"/>
                </a:solidFill>
                <a:latin typeface="Arial"/>
                <a:ea typeface="Arial"/>
                <a:cs typeface="Arial"/>
                <a:sym typeface="Arial"/>
              </a:rPr>
              <a:t>Recognize good practices that positively impact DE&amp;I outcomes and copy with pride.</a:t>
            </a:r>
            <a:endParaRPr b="0" i="0" sz="1100" u="none" cap="none" strike="noStrike">
              <a:solidFill>
                <a:schemeClr val="accent4"/>
              </a:solidFill>
              <a:latin typeface="Arial"/>
              <a:ea typeface="Arial"/>
              <a:cs typeface="Arial"/>
              <a:sym typeface="Arial"/>
            </a:endParaRPr>
          </a:p>
          <a:p>
            <a:pPr indent="-127000" lvl="0" marL="171450" marR="0" rtl="0" algn="l">
              <a:lnSpc>
                <a:spcPct val="100000"/>
              </a:lnSpc>
              <a:spcBef>
                <a:spcPts val="0"/>
              </a:spcBef>
              <a:spcAft>
                <a:spcPts val="0"/>
              </a:spcAft>
              <a:buClr>
                <a:schemeClr val="lt1"/>
              </a:buClr>
              <a:buSzPts val="1100"/>
              <a:buFont typeface="Arial"/>
              <a:buAutoNum type="arabicPeriod"/>
            </a:pPr>
            <a:r>
              <a:rPr b="0" i="0" lang="en" sz="1100" u="none" cap="none" strike="noStrike">
                <a:solidFill>
                  <a:schemeClr val="accent4"/>
                </a:solidFill>
                <a:latin typeface="Arial"/>
                <a:ea typeface="Arial"/>
                <a:cs typeface="Arial"/>
                <a:sym typeface="Arial"/>
              </a:rPr>
              <a:t>Cultivate a habit of actively expanding professional networks to include individuals from diverse backgrounds. Attend events, join forums, and connect with organizations that focus on DE&amp;I</a:t>
            </a:r>
            <a:r>
              <a:rPr b="0" i="0" lang="en" sz="1100" u="none" cap="none" strike="noStrike">
                <a:solidFill>
                  <a:schemeClr val="lt1"/>
                </a:solidFill>
                <a:latin typeface="Arial"/>
                <a:ea typeface="Arial"/>
                <a:cs typeface="Arial"/>
                <a:sym typeface="Arial"/>
              </a:rPr>
              <a:t>.</a:t>
            </a:r>
            <a:endParaRPr b="0" i="0" sz="1100" u="none" cap="none" strike="noStrike">
              <a:solidFill>
                <a:schemeClr val="lt1"/>
              </a:solidFill>
              <a:latin typeface="Arial"/>
              <a:ea typeface="Arial"/>
              <a:cs typeface="Arial"/>
              <a:sym typeface="Arial"/>
            </a:endParaRPr>
          </a:p>
        </p:txBody>
      </p:sp>
      <p:cxnSp>
        <p:nvCxnSpPr>
          <p:cNvPr id="550" name="Google Shape;550;p25"/>
          <p:cNvCxnSpPr/>
          <p:nvPr/>
        </p:nvCxnSpPr>
        <p:spPr>
          <a:xfrm>
            <a:off x="5840679" y="1882925"/>
            <a:ext cx="15900" cy="2381400"/>
          </a:xfrm>
          <a:prstGeom prst="straightConnector1">
            <a:avLst/>
          </a:prstGeom>
          <a:noFill/>
          <a:ln cap="flat" cmpd="sng" w="28575">
            <a:solidFill>
              <a:srgbClr val="FFFFFF"/>
            </a:solidFill>
            <a:prstDash val="solid"/>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6"/>
          <p:cNvSpPr/>
          <p:nvPr/>
        </p:nvSpPr>
        <p:spPr>
          <a:xfrm flipH="1" rot="10800000">
            <a:off x="336700" y="2195350"/>
            <a:ext cx="2260200" cy="601200"/>
          </a:xfrm>
          <a:prstGeom prst="roundRect">
            <a:avLst>
              <a:gd fmla="val 16667" name="adj"/>
            </a:avLst>
          </a:prstGeom>
          <a:solidFill>
            <a:srgbClr val="FFF7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sp>
        <p:nvSpPr>
          <p:cNvPr id="556" name="Google Shape;556;p26"/>
          <p:cNvSpPr/>
          <p:nvPr/>
        </p:nvSpPr>
        <p:spPr>
          <a:xfrm flipH="1">
            <a:off x="1301405" y="2012146"/>
            <a:ext cx="228600" cy="210300"/>
          </a:xfrm>
          <a:prstGeom prst="triangle">
            <a:avLst>
              <a:gd fmla="val 50000" name="adj"/>
            </a:avLst>
          </a:prstGeom>
          <a:solidFill>
            <a:srgbClr val="FFF7F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sp>
        <p:nvSpPr>
          <p:cNvPr id="557" name="Google Shape;557;p26"/>
          <p:cNvSpPr/>
          <p:nvPr/>
        </p:nvSpPr>
        <p:spPr>
          <a:xfrm>
            <a:off x="1189298" y="2280538"/>
            <a:ext cx="7533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Step One</a:t>
            </a:r>
            <a:endParaRPr b="0" i="0" sz="1400" u="none" cap="none" strike="noStrike">
              <a:solidFill>
                <a:srgbClr val="000000"/>
              </a:solidFill>
              <a:latin typeface="Arial"/>
              <a:ea typeface="Arial"/>
              <a:cs typeface="Arial"/>
              <a:sym typeface="Arial"/>
            </a:endParaRPr>
          </a:p>
        </p:txBody>
      </p:sp>
      <p:sp>
        <p:nvSpPr>
          <p:cNvPr id="558" name="Google Shape;558;p26"/>
          <p:cNvSpPr/>
          <p:nvPr/>
        </p:nvSpPr>
        <p:spPr>
          <a:xfrm>
            <a:off x="715741" y="2300180"/>
            <a:ext cx="343542" cy="338564"/>
          </a:xfrm>
          <a:custGeom>
            <a:rect b="b" l="l" r="r" t="t"/>
            <a:pathLst>
              <a:path extrusionOk="0" h="63"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BDE3FF"/>
          </a:solidFill>
          <a:ln>
            <a:noFill/>
          </a:ln>
          <a:effectLst>
            <a:outerShdw blurRad="57150" rotWithShape="0" algn="bl" dir="5400000" dist="19050">
              <a:srgbClr val="EFEFEF">
                <a:alpha val="4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41CD"/>
              </a:solidFill>
              <a:latin typeface="Arial"/>
              <a:ea typeface="Arial"/>
              <a:cs typeface="Arial"/>
              <a:sym typeface="Arial"/>
            </a:endParaRPr>
          </a:p>
        </p:txBody>
      </p:sp>
      <p:sp>
        <p:nvSpPr>
          <p:cNvPr id="559" name="Google Shape;559;p26"/>
          <p:cNvSpPr txBox="1"/>
          <p:nvPr/>
        </p:nvSpPr>
        <p:spPr>
          <a:xfrm>
            <a:off x="329516" y="1301950"/>
            <a:ext cx="2031300" cy="831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Arial"/>
                <a:ea typeface="Arial"/>
                <a:cs typeface="Arial"/>
                <a:sym typeface="Arial"/>
              </a:rPr>
              <a:t>Executive Recruitment &amp; Strategic Pipeline</a:t>
            </a:r>
            <a:r>
              <a:rPr b="0" i="0" lang="en" sz="900" u="none" cap="none" strike="noStrike">
                <a:solidFill>
                  <a:srgbClr val="000000"/>
                </a:solidFill>
                <a:latin typeface="Arial"/>
                <a:ea typeface="Arial"/>
                <a:cs typeface="Arial"/>
                <a:sym typeface="Arial"/>
              </a:rPr>
              <a:t> work with BPs and/or Leaders to update current (ER) and upcoming (SP)  GE role &amp; movement with the  diversity of pipeline in GE Trackers</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Due: Week 2 of every month</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560" name="Google Shape;560;p26"/>
          <p:cNvSpPr/>
          <p:nvPr/>
        </p:nvSpPr>
        <p:spPr>
          <a:xfrm>
            <a:off x="1162616" y="3099585"/>
            <a:ext cx="365100" cy="624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BDE3FF"/>
                </a:solidFill>
                <a:latin typeface="Arial"/>
                <a:ea typeface="Arial"/>
                <a:cs typeface="Arial"/>
                <a:sym typeface="Arial"/>
              </a:rPr>
              <a:t>1</a:t>
            </a:r>
            <a:endParaRPr b="1" i="0" sz="4000" u="none" cap="none" strike="noStrike">
              <a:solidFill>
                <a:srgbClr val="BDE3FF"/>
              </a:solidFill>
              <a:latin typeface="Arial"/>
              <a:ea typeface="Arial"/>
              <a:cs typeface="Arial"/>
              <a:sym typeface="Arial"/>
            </a:endParaRPr>
          </a:p>
        </p:txBody>
      </p:sp>
      <p:sp>
        <p:nvSpPr>
          <p:cNvPr id="561" name="Google Shape;561;p26"/>
          <p:cNvSpPr/>
          <p:nvPr/>
        </p:nvSpPr>
        <p:spPr>
          <a:xfrm>
            <a:off x="2338985" y="2195344"/>
            <a:ext cx="2361900" cy="601200"/>
          </a:xfrm>
          <a:prstGeom prst="roundRect">
            <a:avLst>
              <a:gd fmla="val 16667" name="adj"/>
            </a:avLst>
          </a:prstGeom>
          <a:solidFill>
            <a:srgbClr val="FFE8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sp>
        <p:nvSpPr>
          <p:cNvPr id="562" name="Google Shape;562;p26"/>
          <p:cNvSpPr/>
          <p:nvPr/>
        </p:nvSpPr>
        <p:spPr>
          <a:xfrm rot="10800000">
            <a:off x="3405600" y="2770579"/>
            <a:ext cx="228600" cy="210300"/>
          </a:xfrm>
          <a:prstGeom prst="triangle">
            <a:avLst>
              <a:gd fmla="val 50000" name="adj"/>
            </a:avLst>
          </a:prstGeom>
          <a:solidFill>
            <a:srgbClr val="FFE8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sp>
        <p:nvSpPr>
          <p:cNvPr id="563" name="Google Shape;563;p26"/>
          <p:cNvSpPr/>
          <p:nvPr/>
        </p:nvSpPr>
        <p:spPr>
          <a:xfrm>
            <a:off x="3268342" y="2280538"/>
            <a:ext cx="7479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Step Two</a:t>
            </a:r>
            <a:endParaRPr b="0" i="0" sz="1400" u="none" cap="none" strike="noStrike">
              <a:solidFill>
                <a:srgbClr val="000000"/>
              </a:solidFill>
              <a:latin typeface="Arial"/>
              <a:ea typeface="Arial"/>
              <a:cs typeface="Arial"/>
              <a:sym typeface="Arial"/>
            </a:endParaRPr>
          </a:p>
        </p:txBody>
      </p:sp>
      <p:sp>
        <p:nvSpPr>
          <p:cNvPr id="564" name="Google Shape;564;p26"/>
          <p:cNvSpPr/>
          <p:nvPr/>
        </p:nvSpPr>
        <p:spPr>
          <a:xfrm>
            <a:off x="2898724" y="2326212"/>
            <a:ext cx="228600" cy="286500"/>
          </a:xfrm>
          <a:custGeom>
            <a:rect b="b" l="l" r="r" t="t"/>
            <a:pathLst>
              <a:path extrusionOk="0" h="64" w="55">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BDE3FF"/>
          </a:solidFill>
          <a:ln>
            <a:noFill/>
          </a:ln>
          <a:effectLst>
            <a:outerShdw blurRad="57150" rotWithShape="0" algn="bl" dir="5400000" dist="19050">
              <a:srgbClr val="EFEFEF">
                <a:alpha val="4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41CD"/>
              </a:solidFill>
              <a:latin typeface="Arial"/>
              <a:ea typeface="Arial"/>
              <a:cs typeface="Arial"/>
              <a:sym typeface="Arial"/>
            </a:endParaRPr>
          </a:p>
        </p:txBody>
      </p:sp>
      <p:sp>
        <p:nvSpPr>
          <p:cNvPr id="565" name="Google Shape;565;p26"/>
          <p:cNvSpPr/>
          <p:nvPr/>
        </p:nvSpPr>
        <p:spPr>
          <a:xfrm flipH="1" rot="10800000">
            <a:off x="4400237" y="2195342"/>
            <a:ext cx="2361900" cy="601200"/>
          </a:xfrm>
          <a:prstGeom prst="roundRect">
            <a:avLst>
              <a:gd fmla="val 16667" name="adj"/>
            </a:avLst>
          </a:prstGeom>
          <a:solidFill>
            <a:srgbClr val="FAD6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sp>
        <p:nvSpPr>
          <p:cNvPr id="566" name="Google Shape;566;p26"/>
          <p:cNvSpPr/>
          <p:nvPr/>
        </p:nvSpPr>
        <p:spPr>
          <a:xfrm flipH="1">
            <a:off x="5466852" y="2011073"/>
            <a:ext cx="228600" cy="210300"/>
          </a:xfrm>
          <a:prstGeom prst="triangle">
            <a:avLst>
              <a:gd fmla="val 50000" name="adj"/>
            </a:avLst>
          </a:prstGeom>
          <a:solidFill>
            <a:srgbClr val="FAD6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sp>
        <p:nvSpPr>
          <p:cNvPr id="567" name="Google Shape;567;p26"/>
          <p:cNvSpPr/>
          <p:nvPr/>
        </p:nvSpPr>
        <p:spPr>
          <a:xfrm>
            <a:off x="5328967" y="2280538"/>
            <a:ext cx="8763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Step Three</a:t>
            </a:r>
            <a:endParaRPr b="0" i="0" sz="1400" u="none" cap="none" strike="noStrike">
              <a:solidFill>
                <a:srgbClr val="000000"/>
              </a:solidFill>
              <a:latin typeface="Arial"/>
              <a:ea typeface="Arial"/>
              <a:cs typeface="Arial"/>
              <a:sym typeface="Arial"/>
            </a:endParaRPr>
          </a:p>
        </p:txBody>
      </p:sp>
      <p:sp>
        <p:nvSpPr>
          <p:cNvPr id="568" name="Google Shape;568;p26"/>
          <p:cNvSpPr/>
          <p:nvPr/>
        </p:nvSpPr>
        <p:spPr>
          <a:xfrm>
            <a:off x="4803550" y="2297699"/>
            <a:ext cx="343525" cy="343525"/>
          </a:xfrm>
          <a:custGeom>
            <a:rect b="b" l="l" r="r" t="t"/>
            <a:pathLst>
              <a:path extrusionOk="0" h="55" w="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rgbClr val="BDE3FF"/>
          </a:solidFill>
          <a:ln>
            <a:noFill/>
          </a:ln>
          <a:effectLst>
            <a:outerShdw blurRad="57150" rotWithShape="0" algn="bl" dir="5400000" dist="19050">
              <a:srgbClr val="EFEFEF">
                <a:alpha val="4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41CD"/>
              </a:solidFill>
              <a:latin typeface="Arial"/>
              <a:ea typeface="Arial"/>
              <a:cs typeface="Arial"/>
              <a:sym typeface="Arial"/>
            </a:endParaRPr>
          </a:p>
        </p:txBody>
      </p:sp>
      <p:sp>
        <p:nvSpPr>
          <p:cNvPr id="569" name="Google Shape;569;p26"/>
          <p:cNvSpPr/>
          <p:nvPr/>
        </p:nvSpPr>
        <p:spPr>
          <a:xfrm>
            <a:off x="6547375" y="2192500"/>
            <a:ext cx="2234100" cy="606900"/>
          </a:xfrm>
          <a:prstGeom prst="roundRect">
            <a:avLst>
              <a:gd fmla="val 16667" name="adj"/>
            </a:avLst>
          </a:prstGeom>
          <a:solidFill>
            <a:srgbClr val="FAC9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sp>
        <p:nvSpPr>
          <p:cNvPr id="570" name="Google Shape;570;p26"/>
          <p:cNvSpPr/>
          <p:nvPr/>
        </p:nvSpPr>
        <p:spPr>
          <a:xfrm rot="10800000">
            <a:off x="7613989" y="2769045"/>
            <a:ext cx="228600" cy="210300"/>
          </a:xfrm>
          <a:prstGeom prst="triangle">
            <a:avLst>
              <a:gd fmla="val 50000" name="adj"/>
            </a:avLst>
          </a:prstGeom>
          <a:solidFill>
            <a:srgbClr val="FAC9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p:txBody>
      </p:sp>
      <p:sp>
        <p:nvSpPr>
          <p:cNvPr id="571" name="Google Shape;571;p26"/>
          <p:cNvSpPr/>
          <p:nvPr/>
        </p:nvSpPr>
        <p:spPr>
          <a:xfrm>
            <a:off x="7484298" y="2280538"/>
            <a:ext cx="773400" cy="242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Arial"/>
                <a:ea typeface="Arial"/>
                <a:cs typeface="Arial"/>
                <a:sym typeface="Arial"/>
              </a:rPr>
              <a:t>Step Four</a:t>
            </a:r>
            <a:endParaRPr b="0" i="0" sz="1400" u="none" cap="none" strike="noStrike">
              <a:solidFill>
                <a:srgbClr val="000000"/>
              </a:solidFill>
              <a:latin typeface="Arial"/>
              <a:ea typeface="Arial"/>
              <a:cs typeface="Arial"/>
              <a:sym typeface="Arial"/>
            </a:endParaRPr>
          </a:p>
        </p:txBody>
      </p:sp>
      <p:sp>
        <p:nvSpPr>
          <p:cNvPr id="572" name="Google Shape;572;p26"/>
          <p:cNvSpPr/>
          <p:nvPr/>
        </p:nvSpPr>
        <p:spPr>
          <a:xfrm>
            <a:off x="7008198" y="2297684"/>
            <a:ext cx="343525" cy="343555"/>
          </a:xfrm>
          <a:custGeom>
            <a:rect b="b" l="l" r="r" t="t"/>
            <a:pathLst>
              <a:path extrusionOk="0" h="62" w="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BDE3FF"/>
          </a:solidFill>
          <a:ln>
            <a:noFill/>
          </a:ln>
          <a:effectLst>
            <a:outerShdw blurRad="57150" rotWithShape="0" algn="bl" dir="5400000" dist="19050">
              <a:srgbClr val="EFEFEF">
                <a:alpha val="49803"/>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B41CD"/>
              </a:solidFill>
              <a:latin typeface="Arial"/>
              <a:ea typeface="Arial"/>
              <a:cs typeface="Arial"/>
              <a:sym typeface="Arial"/>
            </a:endParaRPr>
          </a:p>
        </p:txBody>
      </p:sp>
      <p:sp>
        <p:nvSpPr>
          <p:cNvPr id="573" name="Google Shape;573;p26"/>
          <p:cNvSpPr/>
          <p:nvPr/>
        </p:nvSpPr>
        <p:spPr>
          <a:xfrm>
            <a:off x="7420275" y="1164027"/>
            <a:ext cx="478800" cy="624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BDE3FF"/>
                </a:solidFill>
                <a:latin typeface="Arial"/>
                <a:ea typeface="Arial"/>
                <a:cs typeface="Arial"/>
                <a:sym typeface="Arial"/>
              </a:rPr>
              <a:t>4</a:t>
            </a:r>
            <a:endParaRPr b="1" i="0" sz="4000" u="none" cap="none" strike="noStrike">
              <a:solidFill>
                <a:srgbClr val="BDE3FF"/>
              </a:solidFill>
              <a:latin typeface="Arial"/>
              <a:ea typeface="Arial"/>
              <a:cs typeface="Arial"/>
              <a:sym typeface="Arial"/>
            </a:endParaRPr>
          </a:p>
        </p:txBody>
      </p:sp>
      <p:sp>
        <p:nvSpPr>
          <p:cNvPr id="574" name="Google Shape;574;p26"/>
          <p:cNvSpPr/>
          <p:nvPr/>
        </p:nvSpPr>
        <p:spPr>
          <a:xfrm>
            <a:off x="5233625" y="3099585"/>
            <a:ext cx="480300" cy="624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BDE3FF"/>
                </a:solidFill>
                <a:latin typeface="Arial"/>
                <a:ea typeface="Arial"/>
                <a:cs typeface="Arial"/>
                <a:sym typeface="Arial"/>
              </a:rPr>
              <a:t>3</a:t>
            </a:r>
            <a:endParaRPr b="1" i="0" sz="4000" u="none" cap="none" strike="noStrike">
              <a:solidFill>
                <a:srgbClr val="BDE3FF"/>
              </a:solidFill>
              <a:latin typeface="Arial"/>
              <a:ea typeface="Arial"/>
              <a:cs typeface="Arial"/>
              <a:sym typeface="Arial"/>
            </a:endParaRPr>
          </a:p>
        </p:txBody>
      </p:sp>
      <p:sp>
        <p:nvSpPr>
          <p:cNvPr id="575" name="Google Shape;575;p26"/>
          <p:cNvSpPr txBox="1"/>
          <p:nvPr/>
        </p:nvSpPr>
        <p:spPr>
          <a:xfrm>
            <a:off x="4400225" y="1301946"/>
            <a:ext cx="2147100" cy="8811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Data is reviewed with the </a:t>
            </a:r>
            <a:r>
              <a:rPr b="1" i="0" lang="en" sz="900" u="none" cap="none" strike="noStrike">
                <a:solidFill>
                  <a:srgbClr val="000000"/>
                </a:solidFill>
                <a:latin typeface="Arial"/>
                <a:ea typeface="Arial"/>
                <a:cs typeface="Arial"/>
                <a:sym typeface="Arial"/>
              </a:rPr>
              <a:t>Divisional PCET</a:t>
            </a:r>
            <a:r>
              <a:rPr b="0" i="0" lang="en" sz="900" u="none" cap="none" strike="noStrike">
                <a:solidFill>
                  <a:srgbClr val="000000"/>
                </a:solidFill>
                <a:latin typeface="Arial"/>
                <a:ea typeface="Arial"/>
                <a:cs typeface="Arial"/>
                <a:sym typeface="Arial"/>
              </a:rPr>
              <a:t> to highlight opportunities and risk ahead of </a:t>
            </a:r>
            <a:r>
              <a:rPr b="1" i="0" lang="en" sz="900" u="none" cap="none" strike="noStrike">
                <a:solidFill>
                  <a:srgbClr val="000000"/>
                </a:solidFill>
                <a:latin typeface="Arial"/>
                <a:ea typeface="Arial"/>
                <a:cs typeface="Arial"/>
                <a:sym typeface="Arial"/>
              </a:rPr>
              <a:t>Division LT</a:t>
            </a:r>
            <a:r>
              <a:rPr b="0" i="0" lang="en" sz="900" u="none" cap="none" strike="noStrike">
                <a:solidFill>
                  <a:srgbClr val="000000"/>
                </a:solidFill>
                <a:latin typeface="Arial"/>
                <a:ea typeface="Arial"/>
                <a:cs typeface="Arial"/>
                <a:sym typeface="Arial"/>
              </a:rPr>
              <a:t> quarterly updates.</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Due: Week 4 of every month </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576" name="Google Shape;576;p26"/>
          <p:cNvSpPr txBox="1"/>
          <p:nvPr/>
        </p:nvSpPr>
        <p:spPr>
          <a:xfrm>
            <a:off x="2381925" y="3151626"/>
            <a:ext cx="2095800" cy="698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Data is reviewed during team meetings </a:t>
            </a:r>
            <a:r>
              <a:rPr b="1" i="0" lang="en" sz="900" u="none" cap="none" strike="noStrike">
                <a:solidFill>
                  <a:srgbClr val="000000"/>
                </a:solidFill>
                <a:latin typeface="Arial"/>
                <a:ea typeface="Arial"/>
                <a:cs typeface="Arial"/>
                <a:sym typeface="Arial"/>
              </a:rPr>
              <a:t>Business Area and Division within the AoP</a:t>
            </a:r>
            <a:r>
              <a:rPr b="0" i="0" lang="en" sz="900" u="none" cap="none" strike="noStrike">
                <a:solidFill>
                  <a:srgbClr val="000000"/>
                </a:solidFill>
                <a:latin typeface="Arial"/>
                <a:ea typeface="Arial"/>
                <a:cs typeface="Arial"/>
                <a:sym typeface="Arial"/>
              </a:rPr>
              <a:t> to flow talent and proactively source diverse talent.</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Timing: Week 3 of every month</a:t>
            </a:r>
            <a:endParaRPr b="0" i="0" sz="9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 </a:t>
            </a:r>
            <a:endParaRPr b="0" i="0" sz="900" u="none" cap="none" strike="noStrike">
              <a:solidFill>
                <a:srgbClr val="000000"/>
              </a:solidFill>
              <a:latin typeface="Arial"/>
              <a:ea typeface="Arial"/>
              <a:cs typeface="Arial"/>
              <a:sym typeface="Arial"/>
            </a:endParaRPr>
          </a:p>
        </p:txBody>
      </p:sp>
      <p:sp>
        <p:nvSpPr>
          <p:cNvPr id="577" name="Google Shape;577;p26"/>
          <p:cNvSpPr txBox="1"/>
          <p:nvPr/>
        </p:nvSpPr>
        <p:spPr>
          <a:xfrm>
            <a:off x="6611775" y="3151625"/>
            <a:ext cx="2095800" cy="800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Data is reviewed with the </a:t>
            </a:r>
            <a:r>
              <a:rPr b="1" i="0" lang="en" sz="900" u="none" cap="none" strike="noStrike">
                <a:solidFill>
                  <a:srgbClr val="000000"/>
                </a:solidFill>
                <a:latin typeface="Arial"/>
                <a:ea typeface="Arial"/>
                <a:cs typeface="Arial"/>
                <a:sym typeface="Arial"/>
              </a:rPr>
              <a:t>PCET </a:t>
            </a:r>
            <a:r>
              <a:rPr b="0" i="0" lang="en" sz="900" u="none" cap="none" strike="noStrike">
                <a:solidFill>
                  <a:srgbClr val="000000"/>
                </a:solidFill>
                <a:latin typeface="Arial"/>
                <a:ea typeface="Arial"/>
                <a:cs typeface="Arial"/>
                <a:sym typeface="Arial"/>
              </a:rPr>
              <a:t>prior </a:t>
            </a:r>
            <a:br>
              <a:rPr b="0" i="0" lang="en" sz="900" u="none" cap="none" strike="noStrike">
                <a:solidFill>
                  <a:srgbClr val="000000"/>
                </a:solidFill>
                <a:latin typeface="Arial"/>
                <a:ea typeface="Arial"/>
                <a:cs typeface="Arial"/>
                <a:sym typeface="Arial"/>
              </a:rPr>
            </a:br>
            <a:r>
              <a:rPr b="0" i="0" lang="en" sz="900" u="none" cap="none" strike="noStrike">
                <a:solidFill>
                  <a:srgbClr val="000000"/>
                </a:solidFill>
                <a:latin typeface="Arial"/>
                <a:ea typeface="Arial"/>
                <a:cs typeface="Arial"/>
                <a:sym typeface="Arial"/>
              </a:rPr>
              <a:t>to sharing with the </a:t>
            </a:r>
            <a:r>
              <a:rPr b="1" i="0" lang="en" sz="900" u="none" cap="none" strike="noStrike">
                <a:solidFill>
                  <a:srgbClr val="000000"/>
                </a:solidFill>
                <a:latin typeface="Arial"/>
                <a:ea typeface="Arial"/>
                <a:cs typeface="Arial"/>
                <a:sym typeface="Arial"/>
              </a:rPr>
              <a:t>CEC.</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Timing: Bi-annual basis (timed with </a:t>
            </a:r>
            <a:br>
              <a:rPr b="0" i="0" lang="en" sz="900" u="none" cap="none" strike="noStrike">
                <a:solidFill>
                  <a:srgbClr val="000000"/>
                </a:solidFill>
                <a:latin typeface="Arial"/>
                <a:ea typeface="Arial"/>
                <a:cs typeface="Arial"/>
                <a:sym typeface="Arial"/>
              </a:rPr>
            </a:br>
            <a:r>
              <a:rPr b="0" i="0" lang="en" sz="900" u="none" cap="none" strike="noStrike">
                <a:solidFill>
                  <a:srgbClr val="000000"/>
                </a:solidFill>
                <a:latin typeface="Arial"/>
                <a:ea typeface="Arial"/>
                <a:cs typeface="Arial"/>
                <a:sym typeface="Arial"/>
              </a:rPr>
              <a:t>CEC People discussions)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Week 1 of every month (DE&amp;I reports) </a:t>
            </a:r>
            <a:endParaRPr b="0" i="0" sz="900" u="none" cap="none" strike="noStrike">
              <a:solidFill>
                <a:srgbClr val="000000"/>
              </a:solidFill>
              <a:latin typeface="Arial"/>
              <a:ea typeface="Arial"/>
              <a:cs typeface="Arial"/>
              <a:sym typeface="Arial"/>
            </a:endParaRPr>
          </a:p>
        </p:txBody>
      </p:sp>
      <p:sp>
        <p:nvSpPr>
          <p:cNvPr id="578" name="Google Shape;578;p26"/>
          <p:cNvSpPr/>
          <p:nvPr/>
        </p:nvSpPr>
        <p:spPr>
          <a:xfrm>
            <a:off x="3190425" y="1164027"/>
            <a:ext cx="478800" cy="624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BDE3FF"/>
                </a:solidFill>
                <a:latin typeface="Arial"/>
                <a:ea typeface="Arial"/>
                <a:cs typeface="Arial"/>
                <a:sym typeface="Arial"/>
              </a:rPr>
              <a:t>2</a:t>
            </a:r>
            <a:endParaRPr b="1" i="0" sz="4000" u="none" cap="none" strike="noStrike">
              <a:solidFill>
                <a:srgbClr val="BDE3FF"/>
              </a:solidFill>
              <a:latin typeface="Arial"/>
              <a:ea typeface="Arial"/>
              <a:cs typeface="Arial"/>
              <a:sym typeface="Arial"/>
            </a:endParaRPr>
          </a:p>
        </p:txBody>
      </p:sp>
      <p:sp>
        <p:nvSpPr>
          <p:cNvPr id="579" name="Google Shape;579;p26"/>
          <p:cNvSpPr txBox="1"/>
          <p:nvPr/>
        </p:nvSpPr>
        <p:spPr>
          <a:xfrm>
            <a:off x="571450" y="508875"/>
            <a:ext cx="8102700" cy="57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rPr b="0" i="0" lang="en" sz="2200" u="none" cap="none" strike="noStrike">
                <a:solidFill>
                  <a:srgbClr val="000000"/>
                </a:solidFill>
                <a:latin typeface="Arial"/>
                <a:ea typeface="Arial"/>
                <a:cs typeface="Arial"/>
                <a:sym typeface="Arial"/>
              </a:rPr>
              <a:t>Consistent DE&amp;I data tracking to support decision making</a:t>
            </a:r>
            <a:endParaRPr b="0" i="0" sz="2200" u="none" cap="none" strike="noStrike">
              <a:solidFill>
                <a:srgbClr val="000000"/>
              </a:solidFill>
              <a:latin typeface="Arial"/>
              <a:ea typeface="Arial"/>
              <a:cs typeface="Arial"/>
              <a:sym typeface="Arial"/>
            </a:endParaRPr>
          </a:p>
        </p:txBody>
      </p:sp>
      <p:sp>
        <p:nvSpPr>
          <p:cNvPr id="580" name="Google Shape;580;p26"/>
          <p:cNvSpPr txBox="1"/>
          <p:nvPr/>
        </p:nvSpPr>
        <p:spPr>
          <a:xfrm>
            <a:off x="244250" y="4215300"/>
            <a:ext cx="5530800" cy="800400"/>
          </a:xfrm>
          <a:prstGeom prst="rect">
            <a:avLst/>
          </a:prstGeom>
          <a:noFill/>
          <a:ln cap="flat" cmpd="sng" w="9525">
            <a:solidFill>
              <a:srgbClr val="BDE3FF"/>
            </a:solidFill>
            <a:prstDash val="dot"/>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Arial"/>
                <a:ea typeface="Arial"/>
                <a:cs typeface="Arial"/>
                <a:sym typeface="Arial"/>
              </a:rPr>
              <a:t>Exec Rec &amp; Pipelining Points of Contact: </a:t>
            </a:r>
            <a:endParaRPr b="1" i="0" sz="800" u="none" cap="none" strike="noStrike">
              <a:solidFill>
                <a:schemeClr val="dk2"/>
              </a:solidFill>
              <a:latin typeface="Arial"/>
              <a:ea typeface="Arial"/>
              <a:cs typeface="Arial"/>
              <a:sym typeface="Arial"/>
            </a:endParaRPr>
          </a:p>
          <a:p>
            <a:pPr indent="-165100" lvl="0" marL="342900" marR="0" rtl="0" algn="l">
              <a:lnSpc>
                <a:spcPct val="100000"/>
              </a:lnSpc>
              <a:spcBef>
                <a:spcPts val="0"/>
              </a:spcBef>
              <a:spcAft>
                <a:spcPts val="0"/>
              </a:spcAft>
              <a:buClr>
                <a:schemeClr val="dk2"/>
              </a:buClr>
              <a:buSzPts val="800"/>
              <a:buFont typeface="Arial"/>
              <a:buChar char="●"/>
            </a:pPr>
            <a:r>
              <a:rPr b="0" i="0" lang="en" sz="800" u="none" cap="none" strike="noStrike">
                <a:solidFill>
                  <a:schemeClr val="dk2"/>
                </a:solidFill>
                <a:latin typeface="Arial"/>
                <a:ea typeface="Arial"/>
                <a:cs typeface="Arial"/>
                <a:sym typeface="Arial"/>
              </a:rPr>
              <a:t>April Han (overall, Diagnostics)</a:t>
            </a:r>
            <a:endParaRPr b="0" i="0" sz="800" u="none" cap="none" strike="noStrike">
              <a:solidFill>
                <a:schemeClr val="dk2"/>
              </a:solidFill>
              <a:latin typeface="Arial"/>
              <a:ea typeface="Arial"/>
              <a:cs typeface="Arial"/>
              <a:sym typeface="Arial"/>
            </a:endParaRPr>
          </a:p>
          <a:p>
            <a:pPr indent="-165100" lvl="0" marL="342900" marR="0" rtl="0" algn="l">
              <a:lnSpc>
                <a:spcPct val="100000"/>
              </a:lnSpc>
              <a:spcBef>
                <a:spcPts val="0"/>
              </a:spcBef>
              <a:spcAft>
                <a:spcPts val="0"/>
              </a:spcAft>
              <a:buClr>
                <a:schemeClr val="dk2"/>
              </a:buClr>
              <a:buSzPts val="800"/>
              <a:buFont typeface="Arial"/>
              <a:buChar char="●"/>
            </a:pPr>
            <a:r>
              <a:rPr b="0" i="0" lang="en" sz="800" u="none" cap="none" strike="noStrike">
                <a:solidFill>
                  <a:schemeClr val="dk2"/>
                </a:solidFill>
                <a:latin typeface="Arial"/>
                <a:ea typeface="Arial"/>
                <a:cs typeface="Arial"/>
                <a:sym typeface="Arial"/>
              </a:rPr>
              <a:t>Andy Ling (Pharma)</a:t>
            </a:r>
            <a:endParaRPr b="0" i="0" sz="800" u="none" cap="none" strike="noStrike">
              <a:solidFill>
                <a:schemeClr val="dk2"/>
              </a:solidFill>
              <a:latin typeface="Arial"/>
              <a:ea typeface="Arial"/>
              <a:cs typeface="Arial"/>
              <a:sym typeface="Arial"/>
            </a:endParaRPr>
          </a:p>
          <a:p>
            <a:pPr indent="-165100" lvl="0" marL="342900" marR="0" rtl="0" algn="l">
              <a:lnSpc>
                <a:spcPct val="100000"/>
              </a:lnSpc>
              <a:spcBef>
                <a:spcPts val="0"/>
              </a:spcBef>
              <a:spcAft>
                <a:spcPts val="0"/>
              </a:spcAft>
              <a:buClr>
                <a:schemeClr val="dk2"/>
              </a:buClr>
              <a:buSzPts val="800"/>
              <a:buFont typeface="Arial"/>
              <a:buChar char="●"/>
            </a:pPr>
            <a:r>
              <a:rPr b="0" i="0" lang="en" sz="800" u="none" cap="none" strike="noStrike">
                <a:solidFill>
                  <a:schemeClr val="dk2"/>
                </a:solidFill>
                <a:latin typeface="Arial"/>
                <a:ea typeface="Arial"/>
                <a:cs typeface="Arial"/>
                <a:sym typeface="Arial"/>
              </a:rPr>
              <a:t>Daniele Filippini (Group Functions)</a:t>
            </a:r>
            <a:endParaRPr b="0" i="0" sz="800" u="none" cap="none" strike="noStrike">
              <a:solidFill>
                <a:schemeClr val="dk2"/>
              </a:solidFill>
              <a:latin typeface="Arial"/>
              <a:ea typeface="Arial"/>
              <a:cs typeface="Arial"/>
              <a:sym typeface="Arial"/>
            </a:endParaRPr>
          </a:p>
          <a:p>
            <a:pPr indent="-165100" lvl="0" marL="342900" marR="0" rtl="0" algn="l">
              <a:lnSpc>
                <a:spcPct val="100000"/>
              </a:lnSpc>
              <a:spcBef>
                <a:spcPts val="0"/>
              </a:spcBef>
              <a:spcAft>
                <a:spcPts val="0"/>
              </a:spcAft>
              <a:buClr>
                <a:schemeClr val="dk2"/>
              </a:buClr>
              <a:buSzPts val="800"/>
              <a:buFont typeface="Arial"/>
              <a:buChar char="●"/>
            </a:pPr>
            <a:r>
              <a:rPr b="0" i="0" lang="en" sz="800" u="none" cap="none" strike="noStrike">
                <a:solidFill>
                  <a:schemeClr val="dk2"/>
                </a:solidFill>
                <a:latin typeface="Arial"/>
                <a:ea typeface="Arial"/>
                <a:cs typeface="Arial"/>
                <a:sym typeface="Arial"/>
              </a:rPr>
              <a:t>Majda Beslija (Executive Resourcing)</a:t>
            </a:r>
            <a:endParaRPr b="0" i="0" sz="900" u="none" cap="none" strike="noStrike">
              <a:solidFill>
                <a:schemeClr val="dk2"/>
              </a:solidFill>
              <a:latin typeface="Arial"/>
              <a:ea typeface="Arial"/>
              <a:cs typeface="Arial"/>
              <a:sym typeface="Arial"/>
            </a:endParaRPr>
          </a:p>
        </p:txBody>
      </p:sp>
      <p:sp>
        <p:nvSpPr>
          <p:cNvPr id="581" name="Google Shape;581;p26"/>
          <p:cNvSpPr txBox="1"/>
          <p:nvPr/>
        </p:nvSpPr>
        <p:spPr>
          <a:xfrm>
            <a:off x="2906350" y="4205100"/>
            <a:ext cx="34329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0" lang="en" sz="800" u="none" cap="none" strike="noStrike">
                <a:solidFill>
                  <a:schemeClr val="dk2"/>
                </a:solidFill>
                <a:latin typeface="Arial"/>
                <a:ea typeface="Arial"/>
                <a:cs typeface="Arial"/>
                <a:sym typeface="Arial"/>
              </a:rPr>
              <a:t>DE&amp;I Points of Contact: </a:t>
            </a:r>
            <a:endParaRPr b="1" i="0" sz="800" u="none" cap="none" strike="noStrike">
              <a:solidFill>
                <a:schemeClr val="dk2"/>
              </a:solidFill>
              <a:latin typeface="Arial"/>
              <a:ea typeface="Arial"/>
              <a:cs typeface="Arial"/>
              <a:sym typeface="Arial"/>
            </a:endParaRPr>
          </a:p>
          <a:p>
            <a:pPr indent="-165100" lvl="0" marL="342900" marR="0" rtl="0" algn="l">
              <a:lnSpc>
                <a:spcPct val="100000"/>
              </a:lnSpc>
              <a:spcBef>
                <a:spcPts val="0"/>
              </a:spcBef>
              <a:spcAft>
                <a:spcPts val="0"/>
              </a:spcAft>
              <a:buClr>
                <a:schemeClr val="dk2"/>
              </a:buClr>
              <a:buSzPts val="800"/>
              <a:buFont typeface="Arial"/>
              <a:buChar char="●"/>
            </a:pPr>
            <a:r>
              <a:rPr b="0" i="0" lang="en" sz="800" u="none" cap="none" strike="noStrike">
                <a:solidFill>
                  <a:schemeClr val="dk2"/>
                </a:solidFill>
                <a:latin typeface="Arial"/>
                <a:ea typeface="Arial"/>
                <a:cs typeface="Arial"/>
                <a:sym typeface="Arial"/>
              </a:rPr>
              <a:t>Maysoun Ramadan (Diagnostics)</a:t>
            </a:r>
            <a:endParaRPr b="0" i="0" sz="800" u="none" cap="none" strike="noStrike">
              <a:solidFill>
                <a:schemeClr val="dk2"/>
              </a:solidFill>
              <a:latin typeface="Arial"/>
              <a:ea typeface="Arial"/>
              <a:cs typeface="Arial"/>
              <a:sym typeface="Arial"/>
            </a:endParaRPr>
          </a:p>
          <a:p>
            <a:pPr indent="-165100" lvl="0" marL="342900" marR="0" rtl="0" algn="l">
              <a:lnSpc>
                <a:spcPct val="100000"/>
              </a:lnSpc>
              <a:spcBef>
                <a:spcPts val="0"/>
              </a:spcBef>
              <a:spcAft>
                <a:spcPts val="0"/>
              </a:spcAft>
              <a:buClr>
                <a:schemeClr val="dk2"/>
              </a:buClr>
              <a:buSzPts val="800"/>
              <a:buFont typeface="Arial"/>
              <a:buChar char="●"/>
            </a:pPr>
            <a:r>
              <a:rPr b="0" i="0" lang="en" sz="800" u="none" cap="none" strike="noStrike">
                <a:solidFill>
                  <a:schemeClr val="dk2"/>
                </a:solidFill>
                <a:latin typeface="Arial"/>
                <a:ea typeface="Arial"/>
                <a:cs typeface="Arial"/>
                <a:sym typeface="Arial"/>
              </a:rPr>
              <a:t>Aim-on Wongsaparn (Pharma)</a:t>
            </a:r>
            <a:endParaRPr b="0" i="0" sz="800" u="none" cap="none" strike="noStrike">
              <a:solidFill>
                <a:schemeClr val="dk2"/>
              </a:solidFill>
              <a:latin typeface="Arial"/>
              <a:ea typeface="Arial"/>
              <a:cs typeface="Arial"/>
              <a:sym typeface="Arial"/>
            </a:endParaRPr>
          </a:p>
          <a:p>
            <a:pPr indent="-171450" lvl="0" marL="342900" marR="0" rtl="0" algn="l">
              <a:lnSpc>
                <a:spcPct val="100000"/>
              </a:lnSpc>
              <a:spcBef>
                <a:spcPts val="0"/>
              </a:spcBef>
              <a:spcAft>
                <a:spcPts val="0"/>
              </a:spcAft>
              <a:buClr>
                <a:schemeClr val="dk2"/>
              </a:buClr>
              <a:buSzPts val="900"/>
              <a:buFont typeface="Arial"/>
              <a:buChar char="●"/>
            </a:pPr>
            <a:r>
              <a:rPr b="0" i="0" lang="en" sz="800" u="none" cap="none" strike="noStrike">
                <a:solidFill>
                  <a:schemeClr val="dk2"/>
                </a:solidFill>
                <a:latin typeface="Arial"/>
                <a:ea typeface="Arial"/>
                <a:cs typeface="Arial"/>
                <a:sym typeface="Arial"/>
              </a:rPr>
              <a:t>Danielle Hartmann (overall, Group Functions</a:t>
            </a:r>
            <a:r>
              <a:rPr b="0" i="0" lang="en" sz="900" u="none" cap="none" strike="noStrike">
                <a:solidFill>
                  <a:schemeClr val="dk2"/>
                </a:solidFill>
                <a:latin typeface="Arial"/>
                <a:ea typeface="Arial"/>
                <a:cs typeface="Arial"/>
                <a:sym typeface="Arial"/>
              </a:rPr>
              <a:t>)</a:t>
            </a:r>
            <a:endParaRPr b="0" i="0" sz="900" u="none" cap="none" strike="noStrike">
              <a:solidFill>
                <a:schemeClr val="dk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2"/>
              </a:solidFill>
              <a:latin typeface="Arial"/>
              <a:ea typeface="Arial"/>
              <a:cs typeface="Arial"/>
              <a:sym typeface="Arial"/>
            </a:endParaRPr>
          </a:p>
        </p:txBody>
      </p:sp>
      <p:sp>
        <p:nvSpPr>
          <p:cNvPr id="582" name="Google Shape;582;p26"/>
          <p:cNvSpPr/>
          <p:nvPr/>
        </p:nvSpPr>
        <p:spPr>
          <a:xfrm>
            <a:off x="571501" y="0"/>
            <a:ext cx="1612800" cy="217800"/>
          </a:xfrm>
          <a:prstGeom prst="rect">
            <a:avLst/>
          </a:prstGeom>
          <a:solidFill>
            <a:srgbClr val="E6E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chemeClr val="dk1"/>
                </a:solidFill>
                <a:latin typeface="Arial"/>
                <a:ea typeface="Arial"/>
                <a:cs typeface="Arial"/>
                <a:sym typeface="Arial"/>
              </a:rPr>
              <a:t>Sustainability</a:t>
            </a:r>
            <a:endParaRPr b="0" i="0" sz="900" u="none" cap="none" strike="noStrike">
              <a:solidFill>
                <a:schemeClr val="dk1"/>
              </a:solidFill>
              <a:latin typeface="Arial"/>
              <a:ea typeface="Arial"/>
              <a:cs typeface="Arial"/>
              <a:sym typeface="Arial"/>
            </a:endParaRPr>
          </a:p>
        </p:txBody>
      </p:sp>
      <p:sp>
        <p:nvSpPr>
          <p:cNvPr id="583" name="Google Shape;583;p26"/>
          <p:cNvSpPr txBox="1"/>
          <p:nvPr/>
        </p:nvSpPr>
        <p:spPr>
          <a:xfrm>
            <a:off x="3062925" y="90200"/>
            <a:ext cx="3232800" cy="4002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FF0000"/>
                </a:solidFill>
                <a:latin typeface="Arial"/>
                <a:ea typeface="Arial"/>
                <a:cs typeface="Arial"/>
                <a:sym typeface="Arial"/>
              </a:rPr>
              <a:t>To be piloted in April/May</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311675" y="798600"/>
            <a:ext cx="6247800" cy="3546300"/>
          </a:xfrm>
          <a:prstGeom prst="rect">
            <a:avLst/>
          </a:prstGeom>
          <a:noFill/>
          <a:ln>
            <a:noFill/>
          </a:ln>
        </p:spPr>
        <p:txBody>
          <a:bodyPr anchorCtr="0" anchor="ctr" bIns="91425" lIns="0" spcFirstLastPara="1" rIns="91425" wrap="square" tIns="91425">
            <a:normAutofit/>
          </a:bodyPr>
          <a:lstStyle/>
          <a:p>
            <a:pPr indent="0" lvl="0" marL="0" rtl="0" algn="l">
              <a:lnSpc>
                <a:spcPct val="100000"/>
              </a:lnSpc>
              <a:spcBef>
                <a:spcPts val="0"/>
              </a:spcBef>
              <a:spcAft>
                <a:spcPts val="0"/>
              </a:spcAft>
              <a:buSzPts val="2200"/>
              <a:buNone/>
            </a:pPr>
            <a:r>
              <a:rPr lang="en" sz="2000">
                <a:latin typeface="Arial"/>
                <a:ea typeface="Arial"/>
                <a:cs typeface="Arial"/>
                <a:sym typeface="Arial"/>
              </a:rPr>
              <a:t>What you can find in this playbook</a:t>
            </a:r>
            <a:endParaRPr sz="2000">
              <a:latin typeface="Arial"/>
              <a:ea typeface="Arial"/>
              <a:cs typeface="Arial"/>
              <a:sym typeface="Arial"/>
            </a:endParaRPr>
          </a:p>
        </p:txBody>
      </p:sp>
      <p:sp>
        <p:nvSpPr>
          <p:cNvPr id="129" name="Google Shape;129;p3"/>
          <p:cNvSpPr txBox="1"/>
          <p:nvPr>
            <p:ph idx="4294967295" type="body"/>
          </p:nvPr>
        </p:nvSpPr>
        <p:spPr>
          <a:xfrm>
            <a:off x="5215925" y="602850"/>
            <a:ext cx="3538200" cy="3937800"/>
          </a:xfrm>
          <a:prstGeom prst="rect">
            <a:avLst/>
          </a:prstGeom>
          <a:noFill/>
          <a:ln>
            <a:noFill/>
          </a:ln>
        </p:spPr>
        <p:txBody>
          <a:bodyPr anchorCtr="0" anchor="ctr" bIns="0" lIns="0" spcFirstLastPara="1" rIns="0" wrap="square" tIns="0">
            <a:noAutofit/>
          </a:bodyPr>
          <a:lstStyle/>
          <a:p>
            <a:pPr indent="-311150" lvl="0" marL="457200" rtl="0" algn="l">
              <a:lnSpc>
                <a:spcPct val="130000"/>
              </a:lnSpc>
              <a:spcBef>
                <a:spcPts val="0"/>
              </a:spcBef>
              <a:spcAft>
                <a:spcPts val="0"/>
              </a:spcAft>
              <a:buClr>
                <a:schemeClr val="accent4"/>
              </a:buClr>
              <a:buSzPts val="1300"/>
              <a:buFont typeface="Arial"/>
              <a:buAutoNum type="arabicPeriod"/>
            </a:pPr>
            <a:r>
              <a:rPr lang="en" sz="1300" u="sng">
                <a:solidFill>
                  <a:schemeClr val="accent4"/>
                </a:solidFill>
                <a:latin typeface="Arial"/>
                <a:ea typeface="Arial"/>
                <a:cs typeface="Arial"/>
                <a:sym typeface="Arial"/>
                <a:hlinkClick action="ppaction://hlinksldjump" r:id="rId3">
                  <a:extLst>
                    <a:ext uri="{A12FA001-AC4F-418D-AE19-62706E023703}">
                      <ahyp:hlinkClr val="tx"/>
                    </a:ext>
                  </a:extLst>
                </a:hlinkClick>
              </a:rPr>
              <a:t>Roles &amp; Responsibilities</a:t>
            </a:r>
            <a:br>
              <a:rPr lang="en" sz="1300" u="sng">
                <a:solidFill>
                  <a:schemeClr val="accent4"/>
                </a:solidFill>
                <a:latin typeface="Arial"/>
                <a:ea typeface="Arial"/>
                <a:cs typeface="Arial"/>
                <a:sym typeface="Arial"/>
                <a:hlinkClick action="ppaction://hlinksldjump" r:id="rId4">
                  <a:extLst>
                    <a:ext uri="{A12FA001-AC4F-418D-AE19-62706E023703}">
                      <ahyp:hlinkClr val="tx"/>
                    </a:ext>
                  </a:extLst>
                </a:hlinkClick>
              </a:rPr>
            </a:br>
            <a:endParaRPr sz="1300">
              <a:solidFill>
                <a:schemeClr val="accent4"/>
              </a:solidFill>
              <a:latin typeface="Arial"/>
              <a:ea typeface="Arial"/>
              <a:cs typeface="Arial"/>
              <a:sym typeface="Arial"/>
            </a:endParaRPr>
          </a:p>
          <a:p>
            <a:pPr indent="-311150" lvl="0" marL="457200" rtl="0" algn="l">
              <a:lnSpc>
                <a:spcPct val="130000"/>
              </a:lnSpc>
              <a:spcBef>
                <a:spcPts val="0"/>
              </a:spcBef>
              <a:spcAft>
                <a:spcPts val="0"/>
              </a:spcAft>
              <a:buClr>
                <a:schemeClr val="accent4"/>
              </a:buClr>
              <a:buSzPts val="1300"/>
              <a:buFont typeface="Arial"/>
              <a:buAutoNum type="arabicPeriod"/>
            </a:pPr>
            <a:r>
              <a:rPr lang="en" sz="1300" u="sng">
                <a:solidFill>
                  <a:schemeClr val="accent4"/>
                </a:solidFill>
                <a:latin typeface="Arial"/>
                <a:ea typeface="Arial"/>
                <a:cs typeface="Arial"/>
                <a:sym typeface="Arial"/>
                <a:hlinkClick action="ppaction://hlinksldjump" r:id="rId5">
                  <a:extLst>
                    <a:ext uri="{A12FA001-AC4F-418D-AE19-62706E023703}">
                      <ahyp:hlinkClr val="tx"/>
                    </a:ext>
                  </a:extLst>
                </a:hlinkClick>
              </a:rPr>
              <a:t>Embedding DE&amp;I in the Executive Recruitment and Pipelining Process</a:t>
            </a:r>
            <a:br>
              <a:rPr lang="en" sz="1300" u="sng">
                <a:solidFill>
                  <a:schemeClr val="accent4"/>
                </a:solidFill>
                <a:latin typeface="Arial"/>
                <a:ea typeface="Arial"/>
                <a:cs typeface="Arial"/>
                <a:sym typeface="Arial"/>
                <a:hlinkClick action="ppaction://hlinksldjump" r:id="rId6">
                  <a:extLst>
                    <a:ext uri="{A12FA001-AC4F-418D-AE19-62706E023703}">
                      <ahyp:hlinkClr val="tx"/>
                    </a:ext>
                  </a:extLst>
                </a:hlinkClick>
              </a:rPr>
            </a:br>
            <a:endParaRPr sz="1300">
              <a:solidFill>
                <a:schemeClr val="accent4"/>
              </a:solidFill>
              <a:latin typeface="Arial"/>
              <a:ea typeface="Arial"/>
              <a:cs typeface="Arial"/>
              <a:sym typeface="Arial"/>
            </a:endParaRPr>
          </a:p>
          <a:p>
            <a:pPr indent="-311150" lvl="0" marL="457200" rtl="0" algn="l">
              <a:lnSpc>
                <a:spcPct val="130000"/>
              </a:lnSpc>
              <a:spcBef>
                <a:spcPts val="0"/>
              </a:spcBef>
              <a:spcAft>
                <a:spcPts val="0"/>
              </a:spcAft>
              <a:buClr>
                <a:schemeClr val="accent4"/>
              </a:buClr>
              <a:buSzPts val="1300"/>
              <a:buFont typeface="Arial"/>
              <a:buAutoNum type="arabicPeriod"/>
            </a:pPr>
            <a:r>
              <a:rPr lang="en" sz="1300" u="sng">
                <a:solidFill>
                  <a:schemeClr val="accent4"/>
                </a:solidFill>
                <a:latin typeface="Arial"/>
                <a:ea typeface="Arial"/>
                <a:cs typeface="Arial"/>
                <a:sym typeface="Arial"/>
                <a:hlinkClick action="ppaction://hlinksldjump" r:id="rId7">
                  <a:extLst>
                    <a:ext uri="{A12FA001-AC4F-418D-AE19-62706E023703}">
                      <ahyp:hlinkClr val="tx"/>
                    </a:ext>
                  </a:extLst>
                </a:hlinkClick>
              </a:rPr>
              <a:t>DE&amp;I Themes &amp; Practical Guidance</a:t>
            </a:r>
            <a:br>
              <a:rPr lang="en" sz="1300">
                <a:solidFill>
                  <a:schemeClr val="accent4"/>
                </a:solidFill>
                <a:latin typeface="Arial"/>
                <a:ea typeface="Arial"/>
                <a:cs typeface="Arial"/>
                <a:sym typeface="Arial"/>
              </a:rPr>
            </a:br>
            <a:endParaRPr sz="1300">
              <a:solidFill>
                <a:schemeClr val="accent4"/>
              </a:solidFill>
              <a:latin typeface="Arial"/>
              <a:ea typeface="Arial"/>
              <a:cs typeface="Arial"/>
              <a:sym typeface="Arial"/>
            </a:endParaRPr>
          </a:p>
          <a:p>
            <a:pPr indent="-311150" lvl="0" marL="457200" rtl="0" algn="l">
              <a:lnSpc>
                <a:spcPct val="130000"/>
              </a:lnSpc>
              <a:spcBef>
                <a:spcPts val="0"/>
              </a:spcBef>
              <a:spcAft>
                <a:spcPts val="0"/>
              </a:spcAft>
              <a:buClr>
                <a:schemeClr val="accent4"/>
              </a:buClr>
              <a:buSzPts val="1300"/>
              <a:buFont typeface="Arial"/>
              <a:buAutoNum type="arabicPeriod"/>
            </a:pPr>
            <a:r>
              <a:rPr lang="en" sz="1300" u="sng">
                <a:solidFill>
                  <a:schemeClr val="accent4"/>
                </a:solidFill>
                <a:latin typeface="Arial"/>
                <a:ea typeface="Arial"/>
                <a:cs typeface="Arial"/>
                <a:sym typeface="Arial"/>
                <a:hlinkClick action="ppaction://hlinksldjump" r:id="rId8">
                  <a:extLst>
                    <a:ext uri="{A12FA001-AC4F-418D-AE19-62706E023703}">
                      <ahyp:hlinkClr val="tx"/>
                    </a:ext>
                  </a:extLst>
                </a:hlinkClick>
              </a:rPr>
              <a:t>Making DE&amp;I practices sustainable: Creating team rituals</a:t>
            </a:r>
            <a:endParaRPr sz="1300">
              <a:solidFill>
                <a:schemeClr val="accent4"/>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311700" y="539725"/>
            <a:ext cx="8520600" cy="1282500"/>
          </a:xfrm>
          <a:prstGeom prst="rect">
            <a:avLst/>
          </a:prstGeom>
          <a:noFill/>
          <a:ln>
            <a:noFill/>
          </a:ln>
        </p:spPr>
        <p:txBody>
          <a:bodyPr anchorCtr="0" anchor="ctr" bIns="91425" lIns="0" spcFirstLastPara="1" rIns="91425" wrap="square" tIns="91425">
            <a:normAutofit/>
          </a:bodyPr>
          <a:lstStyle/>
          <a:p>
            <a:pPr indent="0" lvl="0" marL="0" rtl="0" algn="l">
              <a:lnSpc>
                <a:spcPct val="100000"/>
              </a:lnSpc>
              <a:spcBef>
                <a:spcPts val="0"/>
              </a:spcBef>
              <a:spcAft>
                <a:spcPts val="0"/>
              </a:spcAft>
              <a:buSzPts val="2200"/>
              <a:buNone/>
            </a:pPr>
            <a:r>
              <a:rPr lang="en"/>
              <a:t>Roles and Responsibilities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nvSpPr>
        <p:spPr>
          <a:xfrm>
            <a:off x="388328" y="186929"/>
            <a:ext cx="7362900" cy="9825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chemeClr val="lt1"/>
                </a:solidFill>
              </a:rPr>
              <a:t>Key roles and responsibilities</a:t>
            </a:r>
            <a:endParaRPr b="1" i="0" sz="2200" u="none" cap="none" strike="noStrike">
              <a:solidFill>
                <a:schemeClr val="lt1"/>
              </a:solidFill>
            </a:endParaRPr>
          </a:p>
        </p:txBody>
      </p:sp>
      <p:sp>
        <p:nvSpPr>
          <p:cNvPr id="140" name="Google Shape;140;p5"/>
          <p:cNvSpPr/>
          <p:nvPr/>
        </p:nvSpPr>
        <p:spPr>
          <a:xfrm>
            <a:off x="857050" y="1216125"/>
            <a:ext cx="7611000" cy="614100"/>
          </a:xfrm>
          <a:prstGeom prst="rect">
            <a:avLst/>
          </a:prstGeom>
          <a:noFill/>
          <a:ln cap="flat" cmpd="sng" w="9525">
            <a:solidFill>
              <a:schemeClr val="dk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900" u="none" cap="none" strike="noStrike">
                <a:solidFill>
                  <a:schemeClr val="accent5"/>
                </a:solidFill>
                <a:latin typeface="Arial"/>
                <a:ea typeface="Arial"/>
                <a:cs typeface="Arial"/>
                <a:sym typeface="Arial"/>
              </a:rPr>
              <a:t>Common Purpose:</a:t>
            </a:r>
            <a:endParaRPr b="1" i="0" sz="900" u="none" cap="none" strike="noStrike">
              <a:solidFill>
                <a:schemeClr val="accent5"/>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 sz="900" u="none" cap="none" strike="noStrike">
                <a:solidFill>
                  <a:srgbClr val="000000"/>
                </a:solidFill>
                <a:latin typeface="Arial"/>
                <a:ea typeface="Arial"/>
                <a:cs typeface="Arial"/>
                <a:sym typeface="Arial"/>
              </a:rPr>
              <a:t>Ensure business sustainability by focusing on People and Culture</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 sz="900" u="none" cap="none" strike="noStrike">
                <a:solidFill>
                  <a:srgbClr val="000000"/>
                </a:solidFill>
                <a:latin typeface="Arial"/>
                <a:ea typeface="Arial"/>
                <a:cs typeface="Arial"/>
                <a:sym typeface="Arial"/>
              </a:rPr>
              <a:t>Developing strong talent pipelines and creating an inclusive culture where the best talents can thrive at Roche</a:t>
            </a:r>
            <a:r>
              <a:rPr b="0" i="0" lang="en" sz="1200" u="none" cap="none" strike="noStrike">
                <a:solidFill>
                  <a:srgbClr val="000000"/>
                </a:solidFill>
                <a:latin typeface="Arial"/>
                <a:ea typeface="Arial"/>
                <a:cs typeface="Arial"/>
                <a:sym typeface="Arial"/>
              </a:rPr>
              <a:t> </a:t>
            </a:r>
            <a:endParaRPr b="0" i="0" sz="1200" u="none" cap="none" strike="noStrike">
              <a:solidFill>
                <a:srgbClr val="000000"/>
              </a:solidFill>
              <a:latin typeface="Arial"/>
              <a:ea typeface="Arial"/>
              <a:cs typeface="Arial"/>
              <a:sym typeface="Arial"/>
            </a:endParaRPr>
          </a:p>
        </p:txBody>
      </p:sp>
      <p:grpSp>
        <p:nvGrpSpPr>
          <p:cNvPr id="141" name="Google Shape;141;p5"/>
          <p:cNvGrpSpPr/>
          <p:nvPr/>
        </p:nvGrpSpPr>
        <p:grpSpPr>
          <a:xfrm>
            <a:off x="890906" y="1876953"/>
            <a:ext cx="502656" cy="615621"/>
            <a:chOff x="4060717" y="3245262"/>
            <a:chExt cx="572175" cy="663814"/>
          </a:xfrm>
        </p:grpSpPr>
        <p:pic>
          <p:nvPicPr>
            <p:cNvPr id="142" name="Google Shape;142;p5"/>
            <p:cNvPicPr preferRelativeResize="0"/>
            <p:nvPr/>
          </p:nvPicPr>
          <p:blipFill rotWithShape="1">
            <a:blip r:embed="rId3">
              <a:alphaModFix/>
            </a:blip>
            <a:srcRect b="0" l="0" r="0" t="0"/>
            <a:stretch/>
          </p:blipFill>
          <p:spPr>
            <a:xfrm>
              <a:off x="4060744" y="3245262"/>
              <a:ext cx="572148" cy="452879"/>
            </a:xfrm>
            <a:prstGeom prst="rect">
              <a:avLst/>
            </a:prstGeom>
            <a:noFill/>
            <a:ln>
              <a:noFill/>
            </a:ln>
          </p:spPr>
        </p:pic>
        <p:sp>
          <p:nvSpPr>
            <p:cNvPr id="143" name="Google Shape;143;p5"/>
            <p:cNvSpPr/>
            <p:nvPr/>
          </p:nvSpPr>
          <p:spPr>
            <a:xfrm>
              <a:off x="4060717" y="3696976"/>
              <a:ext cx="572100" cy="212100"/>
            </a:xfrm>
            <a:prstGeom prst="rect">
              <a:avLst/>
            </a:prstGeom>
            <a:solidFill>
              <a:srgbClr val="FFFFFF"/>
            </a:solidFill>
            <a:ln cap="flat" cmpd="sng" w="19050">
              <a:solidFill>
                <a:schemeClr val="lt2"/>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BP/E</a:t>
              </a:r>
              <a:endParaRPr b="0" i="0" sz="700" u="none" cap="none" strike="noStrike">
                <a:solidFill>
                  <a:srgbClr val="000000"/>
                </a:solidFill>
                <a:latin typeface="Arial"/>
                <a:ea typeface="Arial"/>
                <a:cs typeface="Arial"/>
                <a:sym typeface="Arial"/>
              </a:endParaRPr>
            </a:p>
          </p:txBody>
        </p:sp>
      </p:grpSp>
      <p:grpSp>
        <p:nvGrpSpPr>
          <p:cNvPr id="144" name="Google Shape;144;p5"/>
          <p:cNvGrpSpPr/>
          <p:nvPr/>
        </p:nvGrpSpPr>
        <p:grpSpPr>
          <a:xfrm>
            <a:off x="890913" y="3069577"/>
            <a:ext cx="502643" cy="660912"/>
            <a:chOff x="1746142" y="3623149"/>
            <a:chExt cx="432009" cy="637146"/>
          </a:xfrm>
        </p:grpSpPr>
        <p:pic>
          <p:nvPicPr>
            <p:cNvPr id="145" name="Google Shape;145;p5"/>
            <p:cNvPicPr preferRelativeResize="0"/>
            <p:nvPr/>
          </p:nvPicPr>
          <p:blipFill rotWithShape="1">
            <a:blip r:embed="rId4">
              <a:alphaModFix/>
            </a:blip>
            <a:srcRect b="0" l="0" r="0" t="0"/>
            <a:stretch/>
          </p:blipFill>
          <p:spPr>
            <a:xfrm>
              <a:off x="1746142" y="3623149"/>
              <a:ext cx="432000" cy="432000"/>
            </a:xfrm>
            <a:prstGeom prst="rect">
              <a:avLst/>
            </a:prstGeom>
            <a:noFill/>
            <a:ln>
              <a:noFill/>
            </a:ln>
          </p:spPr>
        </p:pic>
        <p:sp>
          <p:nvSpPr>
            <p:cNvPr id="146" name="Google Shape;146;p5"/>
            <p:cNvSpPr/>
            <p:nvPr/>
          </p:nvSpPr>
          <p:spPr>
            <a:xfrm>
              <a:off x="1746151" y="4042495"/>
              <a:ext cx="432000" cy="217800"/>
            </a:xfrm>
            <a:prstGeom prst="rect">
              <a:avLst/>
            </a:prstGeom>
            <a:solidFill>
              <a:srgbClr val="FFFFFF"/>
            </a:solidFill>
            <a:ln cap="flat" cmpd="sng" w="19050">
              <a:solidFill>
                <a:schemeClr val="lt2"/>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TSP/Exec Rec</a:t>
              </a:r>
              <a:endParaRPr b="0" i="0" sz="700" u="none" cap="none" strike="noStrike">
                <a:solidFill>
                  <a:srgbClr val="000000"/>
                </a:solidFill>
                <a:latin typeface="Arial"/>
                <a:ea typeface="Arial"/>
                <a:cs typeface="Arial"/>
                <a:sym typeface="Arial"/>
              </a:endParaRPr>
            </a:p>
          </p:txBody>
        </p:sp>
      </p:grpSp>
      <p:grpSp>
        <p:nvGrpSpPr>
          <p:cNvPr id="147" name="Google Shape;147;p5"/>
          <p:cNvGrpSpPr/>
          <p:nvPr/>
        </p:nvGrpSpPr>
        <p:grpSpPr>
          <a:xfrm>
            <a:off x="852182" y="4290630"/>
            <a:ext cx="580104" cy="653737"/>
            <a:chOff x="3995200" y="2707401"/>
            <a:chExt cx="432011" cy="589377"/>
          </a:xfrm>
        </p:grpSpPr>
        <p:pic>
          <p:nvPicPr>
            <p:cNvPr id="148" name="Google Shape;148;p5"/>
            <p:cNvPicPr preferRelativeResize="0"/>
            <p:nvPr/>
          </p:nvPicPr>
          <p:blipFill rotWithShape="1">
            <a:blip r:embed="rId5">
              <a:alphaModFix/>
            </a:blip>
            <a:srcRect b="0" l="0" r="0" t="0"/>
            <a:stretch/>
          </p:blipFill>
          <p:spPr>
            <a:xfrm>
              <a:off x="3995200" y="2707401"/>
              <a:ext cx="432000" cy="432000"/>
            </a:xfrm>
            <a:prstGeom prst="rect">
              <a:avLst/>
            </a:prstGeom>
            <a:noFill/>
            <a:ln>
              <a:noFill/>
            </a:ln>
          </p:spPr>
        </p:pic>
        <p:sp>
          <p:nvSpPr>
            <p:cNvPr id="149" name="Google Shape;149;p5"/>
            <p:cNvSpPr/>
            <p:nvPr/>
          </p:nvSpPr>
          <p:spPr>
            <a:xfrm>
              <a:off x="3995211" y="3138978"/>
              <a:ext cx="432000" cy="157800"/>
            </a:xfrm>
            <a:prstGeom prst="rect">
              <a:avLst/>
            </a:prstGeom>
            <a:solidFill>
              <a:srgbClr val="FFFFFF"/>
            </a:solidFill>
            <a:ln cap="flat" cmpd="sng" w="19050">
              <a:solidFill>
                <a:schemeClr val="lt2"/>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Leader</a:t>
              </a:r>
              <a:endParaRPr b="0" i="0" sz="700" u="none" cap="none" strike="noStrike">
                <a:solidFill>
                  <a:srgbClr val="000000"/>
                </a:solidFill>
                <a:latin typeface="Arial"/>
                <a:ea typeface="Arial"/>
                <a:cs typeface="Arial"/>
                <a:sym typeface="Arial"/>
              </a:endParaRPr>
            </a:p>
          </p:txBody>
        </p:sp>
      </p:grpSp>
      <p:grpSp>
        <p:nvGrpSpPr>
          <p:cNvPr id="150" name="Google Shape;150;p5"/>
          <p:cNvGrpSpPr/>
          <p:nvPr/>
        </p:nvGrpSpPr>
        <p:grpSpPr>
          <a:xfrm>
            <a:off x="4839236" y="3069577"/>
            <a:ext cx="580121" cy="660598"/>
            <a:chOff x="4423323" y="3570696"/>
            <a:chExt cx="498600" cy="679069"/>
          </a:xfrm>
        </p:grpSpPr>
        <p:pic>
          <p:nvPicPr>
            <p:cNvPr id="151" name="Google Shape;151;p5"/>
            <p:cNvPicPr preferRelativeResize="0"/>
            <p:nvPr/>
          </p:nvPicPr>
          <p:blipFill rotWithShape="1">
            <a:blip r:embed="rId6">
              <a:alphaModFix/>
            </a:blip>
            <a:srcRect b="0" l="0" r="0" t="0"/>
            <a:stretch/>
          </p:blipFill>
          <p:spPr>
            <a:xfrm>
              <a:off x="4447967" y="3570696"/>
              <a:ext cx="432000" cy="432000"/>
            </a:xfrm>
            <a:prstGeom prst="rect">
              <a:avLst/>
            </a:prstGeom>
            <a:noFill/>
            <a:ln>
              <a:noFill/>
            </a:ln>
          </p:spPr>
        </p:pic>
        <p:sp>
          <p:nvSpPr>
            <p:cNvPr id="152" name="Google Shape;152;p5"/>
            <p:cNvSpPr/>
            <p:nvPr/>
          </p:nvSpPr>
          <p:spPr>
            <a:xfrm>
              <a:off x="4423323" y="4011265"/>
              <a:ext cx="498600" cy="238500"/>
            </a:xfrm>
            <a:prstGeom prst="rect">
              <a:avLst/>
            </a:prstGeom>
            <a:solidFill>
              <a:srgbClr val="FFFFFF"/>
            </a:solidFill>
            <a:ln cap="flat" cmpd="sng" w="19050">
              <a:solidFill>
                <a:schemeClr val="lt2"/>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DE&amp;I</a:t>
              </a:r>
              <a:endParaRPr b="1" i="0" sz="700" u="none" cap="none" strike="noStrike">
                <a:solidFill>
                  <a:srgbClr val="000000"/>
                </a:solidFill>
                <a:latin typeface="Arial"/>
                <a:ea typeface="Arial"/>
                <a:cs typeface="Arial"/>
                <a:sym typeface="Arial"/>
              </a:endParaRPr>
            </a:p>
          </p:txBody>
        </p:sp>
      </p:grpSp>
      <p:grpSp>
        <p:nvGrpSpPr>
          <p:cNvPr id="153" name="Google Shape;153;p5"/>
          <p:cNvGrpSpPr/>
          <p:nvPr/>
        </p:nvGrpSpPr>
        <p:grpSpPr>
          <a:xfrm>
            <a:off x="4877976" y="1876953"/>
            <a:ext cx="502643" cy="661007"/>
            <a:chOff x="1746142" y="3580806"/>
            <a:chExt cx="432009" cy="679489"/>
          </a:xfrm>
        </p:grpSpPr>
        <p:pic>
          <p:nvPicPr>
            <p:cNvPr id="154" name="Google Shape;154;p5"/>
            <p:cNvPicPr preferRelativeResize="0"/>
            <p:nvPr/>
          </p:nvPicPr>
          <p:blipFill rotWithShape="1">
            <a:blip r:embed="rId4">
              <a:alphaModFix/>
            </a:blip>
            <a:srcRect b="0" l="0" r="0" t="0"/>
            <a:stretch/>
          </p:blipFill>
          <p:spPr>
            <a:xfrm>
              <a:off x="1746142" y="3580806"/>
              <a:ext cx="432000" cy="516686"/>
            </a:xfrm>
            <a:prstGeom prst="rect">
              <a:avLst/>
            </a:prstGeom>
            <a:noFill/>
            <a:ln>
              <a:noFill/>
            </a:ln>
          </p:spPr>
        </p:pic>
        <p:sp>
          <p:nvSpPr>
            <p:cNvPr id="155" name="Google Shape;155;p5"/>
            <p:cNvSpPr/>
            <p:nvPr/>
          </p:nvSpPr>
          <p:spPr>
            <a:xfrm>
              <a:off x="1746151" y="4042495"/>
              <a:ext cx="432000" cy="217800"/>
            </a:xfrm>
            <a:prstGeom prst="rect">
              <a:avLst/>
            </a:prstGeom>
            <a:solidFill>
              <a:srgbClr val="FFFFFF"/>
            </a:solidFill>
            <a:ln cap="flat" cmpd="sng" w="19050">
              <a:solidFill>
                <a:schemeClr val="lt2"/>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P&amp;OG</a:t>
              </a:r>
              <a:endParaRPr b="1" i="0" sz="700" u="none" cap="none" strike="noStrike">
                <a:solidFill>
                  <a:srgbClr val="000000"/>
                </a:solidFill>
                <a:latin typeface="Arial"/>
                <a:ea typeface="Arial"/>
                <a:cs typeface="Arial"/>
                <a:sym typeface="Arial"/>
              </a:endParaRPr>
            </a:p>
          </p:txBody>
        </p:sp>
      </p:grpSp>
      <p:sp>
        <p:nvSpPr>
          <p:cNvPr id="156" name="Google Shape;156;p5"/>
          <p:cNvSpPr txBox="1"/>
          <p:nvPr/>
        </p:nvSpPr>
        <p:spPr>
          <a:xfrm>
            <a:off x="1391654" y="4511417"/>
            <a:ext cx="2796300" cy="566400"/>
          </a:xfrm>
          <a:prstGeom prst="rect">
            <a:avLst/>
          </a:prstGeom>
          <a:noFill/>
          <a:ln>
            <a:noFill/>
          </a:ln>
        </p:spPr>
        <p:txBody>
          <a:bodyPr anchorCtr="0" anchor="t" bIns="91425" lIns="91425" spcFirstLastPara="1" rIns="91425" wrap="square" tIns="91425">
            <a:spAutoFit/>
          </a:bodyPr>
          <a:lstStyle/>
          <a:p>
            <a:pPr indent="-165100" lvl="0" marL="342900" marR="0" rtl="0" algn="l">
              <a:lnSpc>
                <a:spcPct val="105000"/>
              </a:lnSpc>
              <a:spcBef>
                <a:spcPts val="0"/>
              </a:spcBef>
              <a:spcAft>
                <a:spcPts val="0"/>
              </a:spcAft>
              <a:buClr>
                <a:srgbClr val="0B41CD"/>
              </a:buClr>
              <a:buSzPts val="800"/>
              <a:buFont typeface="Arial"/>
              <a:buChar char="■"/>
            </a:pPr>
            <a:r>
              <a:rPr b="0" i="0" lang="en" sz="800" u="none" cap="none" strike="noStrike">
                <a:solidFill>
                  <a:srgbClr val="000000"/>
                </a:solidFill>
                <a:latin typeface="Arial"/>
                <a:ea typeface="Arial"/>
                <a:cs typeface="Arial"/>
                <a:sym typeface="Arial"/>
              </a:rPr>
              <a:t>Owns the development of talents identified, and advocate for them together with Sponsor</a:t>
            </a:r>
            <a:endParaRPr b="0" i="0" sz="800" u="none" cap="none" strike="noStrike">
              <a:solidFill>
                <a:srgbClr val="000000"/>
              </a:solidFill>
              <a:latin typeface="Arial"/>
              <a:ea typeface="Arial"/>
              <a:cs typeface="Arial"/>
              <a:sym typeface="Arial"/>
            </a:endParaRPr>
          </a:p>
          <a:p>
            <a:pPr indent="-165100" lvl="0" marL="342900" marR="0" rtl="0" algn="l">
              <a:lnSpc>
                <a:spcPct val="105000"/>
              </a:lnSpc>
              <a:spcBef>
                <a:spcPts val="0"/>
              </a:spcBef>
              <a:spcAft>
                <a:spcPts val="0"/>
              </a:spcAft>
              <a:buClr>
                <a:srgbClr val="0B41CD"/>
              </a:buClr>
              <a:buSzPts val="800"/>
              <a:buFont typeface="Arial"/>
              <a:buChar char="■"/>
            </a:pPr>
            <a:r>
              <a:rPr b="0" i="0" lang="en" sz="800" u="none" cap="none" strike="noStrike">
                <a:solidFill>
                  <a:srgbClr val="000000"/>
                </a:solidFill>
                <a:latin typeface="Arial"/>
                <a:ea typeface="Arial"/>
                <a:cs typeface="Arial"/>
                <a:sym typeface="Arial"/>
              </a:rPr>
              <a:t>Takes ownership of the talent goals</a:t>
            </a:r>
            <a:endParaRPr b="0" i="0" sz="800" u="none" cap="none" strike="noStrike">
              <a:solidFill>
                <a:srgbClr val="000000"/>
              </a:solidFill>
              <a:latin typeface="Arial"/>
              <a:ea typeface="Arial"/>
              <a:cs typeface="Arial"/>
              <a:sym typeface="Arial"/>
            </a:endParaRPr>
          </a:p>
        </p:txBody>
      </p:sp>
      <p:sp>
        <p:nvSpPr>
          <p:cNvPr id="157" name="Google Shape;157;p5"/>
          <p:cNvSpPr txBox="1"/>
          <p:nvPr/>
        </p:nvSpPr>
        <p:spPr>
          <a:xfrm>
            <a:off x="5379400" y="3297130"/>
            <a:ext cx="3097500" cy="759600"/>
          </a:xfrm>
          <a:prstGeom prst="rect">
            <a:avLst/>
          </a:prstGeom>
          <a:noFill/>
          <a:ln>
            <a:noFill/>
          </a:ln>
        </p:spPr>
        <p:txBody>
          <a:bodyPr anchorCtr="0" anchor="t" bIns="91425" lIns="91425" spcFirstLastPara="1" rIns="91425" wrap="square" tIns="91425">
            <a:spAutoFit/>
          </a:bodyPr>
          <a:lstStyle/>
          <a:p>
            <a:pPr indent="-171450" lvl="0" marL="342900" marR="0" rtl="0" algn="l">
              <a:lnSpc>
                <a:spcPct val="105000"/>
              </a:lnSpc>
              <a:spcBef>
                <a:spcPts val="0"/>
              </a:spcBef>
              <a:spcAft>
                <a:spcPts val="0"/>
              </a:spcAft>
              <a:buClr>
                <a:srgbClr val="0B41CD"/>
              </a:buClr>
              <a:buSzPts val="900"/>
              <a:buFont typeface="Arial"/>
              <a:buChar char="■"/>
            </a:pPr>
            <a:r>
              <a:rPr b="0" i="0" lang="en" sz="900" u="none" cap="none" strike="noStrike">
                <a:solidFill>
                  <a:srgbClr val="000000"/>
                </a:solidFill>
                <a:latin typeface="Arial"/>
                <a:ea typeface="Arial"/>
                <a:cs typeface="Arial"/>
                <a:sym typeface="Arial"/>
              </a:rPr>
              <a:t>Build enterprise  DE&amp;I mindset and capability</a:t>
            </a:r>
            <a:endParaRPr b="0" i="0" sz="900" u="none" cap="none" strike="noStrike">
              <a:solidFill>
                <a:srgbClr val="000000"/>
              </a:solidFill>
              <a:latin typeface="Arial"/>
              <a:ea typeface="Arial"/>
              <a:cs typeface="Arial"/>
              <a:sym typeface="Arial"/>
            </a:endParaRPr>
          </a:p>
          <a:p>
            <a:pPr indent="-171450" lvl="0" marL="342900" marR="0" rtl="0" algn="l">
              <a:lnSpc>
                <a:spcPct val="105000"/>
              </a:lnSpc>
              <a:spcBef>
                <a:spcPts val="0"/>
              </a:spcBef>
              <a:spcAft>
                <a:spcPts val="0"/>
              </a:spcAft>
              <a:buClr>
                <a:srgbClr val="0B41CD"/>
              </a:buClr>
              <a:buSzPts val="900"/>
              <a:buFont typeface="Arial"/>
              <a:buChar char="■"/>
            </a:pPr>
            <a:r>
              <a:rPr b="0" i="0" lang="en" sz="900" u="none" cap="none" strike="noStrike">
                <a:solidFill>
                  <a:srgbClr val="000000"/>
                </a:solidFill>
                <a:latin typeface="Arial"/>
                <a:ea typeface="Arial"/>
                <a:cs typeface="Arial"/>
                <a:sym typeface="Arial"/>
              </a:rPr>
              <a:t>Ensure</a:t>
            </a:r>
            <a:r>
              <a:rPr b="0" i="0" lang="en" sz="900" u="none" cap="none" strike="noStrike">
                <a:solidFill>
                  <a:schemeClr val="accent1"/>
                </a:solidFill>
                <a:latin typeface="Arial"/>
                <a:ea typeface="Arial"/>
                <a:cs typeface="Arial"/>
                <a:sym typeface="Arial"/>
              </a:rPr>
              <a:t> </a:t>
            </a:r>
            <a:r>
              <a:rPr b="0" i="0" lang="en" sz="900" u="none" cap="none" strike="noStrike">
                <a:solidFill>
                  <a:srgbClr val="000000"/>
                </a:solidFill>
                <a:latin typeface="Arial"/>
                <a:ea typeface="Arial"/>
                <a:cs typeface="Arial"/>
                <a:sym typeface="Arial"/>
              </a:rPr>
              <a:t>inclusive processes in the system</a:t>
            </a:r>
            <a:endParaRPr b="0" i="0" sz="900" u="none" cap="none" strike="noStrike">
              <a:solidFill>
                <a:srgbClr val="000000"/>
              </a:solidFill>
              <a:latin typeface="Arial"/>
              <a:ea typeface="Arial"/>
              <a:cs typeface="Arial"/>
              <a:sym typeface="Arial"/>
            </a:endParaRPr>
          </a:p>
          <a:p>
            <a:pPr indent="-171450" lvl="0" marL="342900" marR="0" rtl="0" algn="l">
              <a:lnSpc>
                <a:spcPct val="105000"/>
              </a:lnSpc>
              <a:spcBef>
                <a:spcPts val="0"/>
              </a:spcBef>
              <a:spcAft>
                <a:spcPts val="0"/>
              </a:spcAft>
              <a:buClr>
                <a:srgbClr val="0B41CD"/>
              </a:buClr>
              <a:buSzPts val="900"/>
              <a:buFont typeface="Arial"/>
              <a:buChar char="■"/>
            </a:pPr>
            <a:r>
              <a:rPr b="0" i="0" lang="en" sz="900" u="none" cap="none" strike="noStrike">
                <a:solidFill>
                  <a:srgbClr val="000000"/>
                </a:solidFill>
                <a:latin typeface="Arial"/>
                <a:ea typeface="Arial"/>
                <a:cs typeface="Arial"/>
                <a:sym typeface="Arial"/>
              </a:rPr>
              <a:t>Provide expertise in enterprise / divisional acceleration interventions for talents</a:t>
            </a:r>
            <a:endParaRPr b="0" i="0" sz="900" u="none" cap="none" strike="noStrike">
              <a:solidFill>
                <a:srgbClr val="000000"/>
              </a:solidFill>
              <a:latin typeface="Arial"/>
              <a:ea typeface="Arial"/>
              <a:cs typeface="Arial"/>
              <a:sym typeface="Arial"/>
            </a:endParaRPr>
          </a:p>
        </p:txBody>
      </p:sp>
      <p:sp>
        <p:nvSpPr>
          <p:cNvPr id="158" name="Google Shape;158;p5"/>
          <p:cNvSpPr txBox="1"/>
          <p:nvPr/>
        </p:nvSpPr>
        <p:spPr>
          <a:xfrm>
            <a:off x="5379400" y="2076655"/>
            <a:ext cx="2842200" cy="759600"/>
          </a:xfrm>
          <a:prstGeom prst="rect">
            <a:avLst/>
          </a:prstGeom>
          <a:noFill/>
          <a:ln>
            <a:noFill/>
          </a:ln>
        </p:spPr>
        <p:txBody>
          <a:bodyPr anchorCtr="0" anchor="t" bIns="91425" lIns="91425" spcFirstLastPara="1" rIns="91425" wrap="square" tIns="91425">
            <a:spAutoFit/>
          </a:bodyPr>
          <a:lstStyle/>
          <a:p>
            <a:pPr indent="-171450" lvl="0" marL="342900" marR="0" rtl="0" algn="l">
              <a:lnSpc>
                <a:spcPct val="105000"/>
              </a:lnSpc>
              <a:spcBef>
                <a:spcPts val="0"/>
              </a:spcBef>
              <a:spcAft>
                <a:spcPts val="0"/>
              </a:spcAft>
              <a:buClr>
                <a:srgbClr val="0B41CD"/>
              </a:buClr>
              <a:buSzPts val="900"/>
              <a:buFont typeface="Arial"/>
              <a:buChar char="■"/>
            </a:pPr>
            <a:r>
              <a:rPr b="0" i="0" lang="en" sz="900" u="none" cap="none" strike="noStrike">
                <a:solidFill>
                  <a:srgbClr val="000000"/>
                </a:solidFill>
                <a:latin typeface="Arial"/>
                <a:ea typeface="Arial"/>
                <a:cs typeface="Arial"/>
                <a:sym typeface="Arial"/>
              </a:rPr>
              <a:t>Provide inclusive enterprise / divisional acceleration interventions for talents</a:t>
            </a:r>
            <a:endParaRPr b="0" i="0" sz="900" u="none" cap="none" strike="noStrike">
              <a:solidFill>
                <a:srgbClr val="000000"/>
              </a:solidFill>
              <a:latin typeface="Arial"/>
              <a:ea typeface="Arial"/>
              <a:cs typeface="Arial"/>
              <a:sym typeface="Arial"/>
            </a:endParaRPr>
          </a:p>
          <a:p>
            <a:pPr indent="-171450" lvl="0" marL="342900" marR="0" rtl="0" algn="l">
              <a:lnSpc>
                <a:spcPct val="105000"/>
              </a:lnSpc>
              <a:spcBef>
                <a:spcPts val="0"/>
              </a:spcBef>
              <a:spcAft>
                <a:spcPts val="0"/>
              </a:spcAft>
              <a:buClr>
                <a:srgbClr val="0B41CD"/>
              </a:buClr>
              <a:buSzPts val="900"/>
              <a:buFont typeface="Arial"/>
              <a:buChar char="■"/>
            </a:pPr>
            <a:r>
              <a:rPr b="0" i="0" lang="en" sz="900" u="none" cap="none" strike="noStrike">
                <a:solidFill>
                  <a:srgbClr val="000000"/>
                </a:solidFill>
                <a:latin typeface="Arial"/>
                <a:ea typeface="Arial"/>
                <a:cs typeface="Arial"/>
                <a:sym typeface="Arial"/>
              </a:rPr>
              <a:t>Build the condition for leadership teams to support diverse talent to thrive </a:t>
            </a:r>
            <a:endParaRPr b="0" i="0" sz="900" u="none" cap="none" strike="noStrike">
              <a:solidFill>
                <a:srgbClr val="000000"/>
              </a:solidFill>
              <a:latin typeface="Arial"/>
              <a:ea typeface="Arial"/>
              <a:cs typeface="Arial"/>
              <a:sym typeface="Arial"/>
            </a:endParaRPr>
          </a:p>
        </p:txBody>
      </p:sp>
      <p:sp>
        <p:nvSpPr>
          <p:cNvPr id="159" name="Google Shape;159;p5"/>
          <p:cNvSpPr txBox="1"/>
          <p:nvPr/>
        </p:nvSpPr>
        <p:spPr>
          <a:xfrm>
            <a:off x="5565767" y="1829255"/>
            <a:ext cx="2907900" cy="247500"/>
          </a:xfrm>
          <a:prstGeom prst="rect">
            <a:avLst/>
          </a:prstGeom>
          <a:solidFill>
            <a:srgbClr val="F5F5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Effective Accelerations intervention </a:t>
            </a:r>
            <a:endParaRPr b="0" i="0" sz="1000" u="none" cap="none" strike="noStrike">
              <a:solidFill>
                <a:srgbClr val="000000"/>
              </a:solidFill>
              <a:latin typeface="Arial"/>
              <a:ea typeface="Arial"/>
              <a:cs typeface="Arial"/>
              <a:sym typeface="Arial"/>
            </a:endParaRPr>
          </a:p>
        </p:txBody>
      </p:sp>
      <p:sp>
        <p:nvSpPr>
          <p:cNvPr id="160" name="Google Shape;160;p5"/>
          <p:cNvSpPr txBox="1"/>
          <p:nvPr/>
        </p:nvSpPr>
        <p:spPr>
          <a:xfrm>
            <a:off x="5565767" y="3048455"/>
            <a:ext cx="2907900" cy="247500"/>
          </a:xfrm>
          <a:prstGeom prst="rect">
            <a:avLst/>
          </a:prstGeom>
          <a:solidFill>
            <a:srgbClr val="F5F5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DE&amp;I capability</a:t>
            </a:r>
            <a:endParaRPr b="0" i="0" sz="1000" u="none" cap="none" strike="noStrike">
              <a:solidFill>
                <a:srgbClr val="000000"/>
              </a:solidFill>
              <a:latin typeface="Arial"/>
              <a:ea typeface="Arial"/>
              <a:cs typeface="Arial"/>
              <a:sym typeface="Arial"/>
            </a:endParaRPr>
          </a:p>
        </p:txBody>
      </p:sp>
      <p:sp>
        <p:nvSpPr>
          <p:cNvPr id="161" name="Google Shape;161;p5"/>
          <p:cNvSpPr txBox="1"/>
          <p:nvPr/>
        </p:nvSpPr>
        <p:spPr>
          <a:xfrm>
            <a:off x="1589275" y="4267655"/>
            <a:ext cx="2904000" cy="247500"/>
          </a:xfrm>
          <a:prstGeom prst="rect">
            <a:avLst/>
          </a:prstGeom>
          <a:solidFill>
            <a:srgbClr val="F5F5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Role model inclusive leadership</a:t>
            </a:r>
            <a:r>
              <a:rPr b="0" i="0" lang="en" sz="900" u="none" cap="none" strike="noStrike">
                <a:solidFill>
                  <a:srgbClr val="000000"/>
                </a:solidFill>
                <a:latin typeface="Arial"/>
                <a:ea typeface="Arial"/>
                <a:cs typeface="Arial"/>
                <a:sym typeface="Arial"/>
              </a:rPr>
              <a:t> </a:t>
            </a:r>
            <a:endParaRPr b="0" i="0" sz="900" u="none" cap="none" strike="noStrike">
              <a:solidFill>
                <a:srgbClr val="000000"/>
              </a:solidFill>
              <a:latin typeface="Arial"/>
              <a:ea typeface="Arial"/>
              <a:cs typeface="Arial"/>
              <a:sym typeface="Arial"/>
            </a:endParaRPr>
          </a:p>
        </p:txBody>
      </p:sp>
      <p:sp>
        <p:nvSpPr>
          <p:cNvPr id="162" name="Google Shape;162;p5"/>
          <p:cNvSpPr txBox="1"/>
          <p:nvPr/>
        </p:nvSpPr>
        <p:spPr>
          <a:xfrm>
            <a:off x="1391654" y="2076655"/>
            <a:ext cx="2842200" cy="918900"/>
          </a:xfrm>
          <a:prstGeom prst="rect">
            <a:avLst/>
          </a:prstGeom>
          <a:noFill/>
          <a:ln>
            <a:noFill/>
          </a:ln>
        </p:spPr>
        <p:txBody>
          <a:bodyPr anchorCtr="0" anchor="t" bIns="91425" lIns="91425" spcFirstLastPara="1" rIns="91425" wrap="square" tIns="91425">
            <a:spAutoFit/>
          </a:bodyPr>
          <a:lstStyle/>
          <a:p>
            <a:pPr indent="-171450" lvl="0" marL="342900" marR="0" rtl="0" algn="l">
              <a:lnSpc>
                <a:spcPct val="115000"/>
              </a:lnSpc>
              <a:spcBef>
                <a:spcPts val="0"/>
              </a:spcBef>
              <a:spcAft>
                <a:spcPts val="0"/>
              </a:spcAft>
              <a:buClr>
                <a:srgbClr val="0B41CD"/>
              </a:buClr>
              <a:buSzPts val="900"/>
              <a:buFont typeface="Arial"/>
              <a:buChar char="■"/>
            </a:pPr>
            <a:r>
              <a:rPr b="0" i="0" lang="en" sz="900" u="none" cap="none" strike="noStrike">
                <a:solidFill>
                  <a:srgbClr val="000000"/>
                </a:solidFill>
                <a:latin typeface="Arial"/>
                <a:ea typeface="Arial"/>
                <a:cs typeface="Arial"/>
                <a:sym typeface="Arial"/>
              </a:rPr>
              <a:t>Leads divisional talent strategy</a:t>
            </a:r>
            <a:endParaRPr b="0" i="0" sz="900" u="none" cap="none" strike="noStrike">
              <a:solidFill>
                <a:srgbClr val="000000"/>
              </a:solidFill>
              <a:latin typeface="Arial"/>
              <a:ea typeface="Arial"/>
              <a:cs typeface="Arial"/>
              <a:sym typeface="Arial"/>
            </a:endParaRPr>
          </a:p>
          <a:p>
            <a:pPr indent="-171450" lvl="0" marL="342900" marR="0" rtl="0" algn="l">
              <a:lnSpc>
                <a:spcPct val="105000"/>
              </a:lnSpc>
              <a:spcBef>
                <a:spcPts val="0"/>
              </a:spcBef>
              <a:spcAft>
                <a:spcPts val="0"/>
              </a:spcAft>
              <a:buClr>
                <a:srgbClr val="0B41CD"/>
              </a:buClr>
              <a:buSzPts val="900"/>
              <a:buFont typeface="Arial"/>
              <a:buChar char="■"/>
            </a:pPr>
            <a:r>
              <a:rPr b="0" i="0" lang="en" sz="900" u="none" cap="none" strike="noStrike">
                <a:solidFill>
                  <a:srgbClr val="000000"/>
                </a:solidFill>
                <a:latin typeface="Arial"/>
                <a:ea typeface="Arial"/>
                <a:cs typeface="Arial"/>
                <a:sym typeface="Arial"/>
              </a:rPr>
              <a:t>Facilitates identification of objective criteria, skills and competencies</a:t>
            </a:r>
            <a:endParaRPr b="0" i="0" sz="900" u="none" cap="none" strike="noStrike">
              <a:solidFill>
                <a:srgbClr val="000000"/>
              </a:solidFill>
              <a:latin typeface="Arial"/>
              <a:ea typeface="Arial"/>
              <a:cs typeface="Arial"/>
              <a:sym typeface="Arial"/>
            </a:endParaRPr>
          </a:p>
          <a:p>
            <a:pPr indent="-171450" lvl="0" marL="342900" marR="0" rtl="0" algn="l">
              <a:lnSpc>
                <a:spcPct val="105000"/>
              </a:lnSpc>
              <a:spcBef>
                <a:spcPts val="0"/>
              </a:spcBef>
              <a:spcAft>
                <a:spcPts val="0"/>
              </a:spcAft>
              <a:buClr>
                <a:srgbClr val="0B41CD"/>
              </a:buClr>
              <a:buSzPts val="900"/>
              <a:buFont typeface="Arial"/>
              <a:buChar char="■"/>
            </a:pPr>
            <a:r>
              <a:rPr b="0" i="0" lang="en" sz="900" u="none" cap="none" strike="noStrike">
                <a:solidFill>
                  <a:srgbClr val="000000"/>
                </a:solidFill>
                <a:latin typeface="Arial"/>
                <a:ea typeface="Arial"/>
                <a:cs typeface="Arial"/>
                <a:sym typeface="Arial"/>
              </a:rPr>
              <a:t>Make conversations on DE&amp;I a normal part of the process</a:t>
            </a:r>
            <a:endParaRPr b="0" i="0" sz="900" u="none" cap="none" strike="noStrike">
              <a:solidFill>
                <a:srgbClr val="000000"/>
              </a:solidFill>
              <a:latin typeface="Arial"/>
              <a:ea typeface="Arial"/>
              <a:cs typeface="Arial"/>
              <a:sym typeface="Arial"/>
            </a:endParaRPr>
          </a:p>
        </p:txBody>
      </p:sp>
      <p:sp>
        <p:nvSpPr>
          <p:cNvPr id="163" name="Google Shape;163;p5"/>
          <p:cNvSpPr txBox="1"/>
          <p:nvPr/>
        </p:nvSpPr>
        <p:spPr>
          <a:xfrm>
            <a:off x="1589275" y="1829255"/>
            <a:ext cx="2904000" cy="247500"/>
          </a:xfrm>
          <a:prstGeom prst="rect">
            <a:avLst/>
          </a:prstGeom>
          <a:solidFill>
            <a:srgbClr val="F5F5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Robust talent strategy </a:t>
            </a:r>
            <a:endParaRPr b="0" i="0" sz="1000" u="none" cap="none" strike="noStrike">
              <a:solidFill>
                <a:srgbClr val="000000"/>
              </a:solidFill>
              <a:latin typeface="Arial"/>
              <a:ea typeface="Arial"/>
              <a:cs typeface="Arial"/>
              <a:sym typeface="Arial"/>
            </a:endParaRPr>
          </a:p>
        </p:txBody>
      </p:sp>
      <p:sp>
        <p:nvSpPr>
          <p:cNvPr id="164" name="Google Shape;164;p5"/>
          <p:cNvSpPr txBox="1"/>
          <p:nvPr/>
        </p:nvSpPr>
        <p:spPr>
          <a:xfrm>
            <a:off x="1391654" y="3297121"/>
            <a:ext cx="3037800" cy="825000"/>
          </a:xfrm>
          <a:prstGeom prst="rect">
            <a:avLst/>
          </a:prstGeom>
          <a:noFill/>
          <a:ln>
            <a:noFill/>
          </a:ln>
        </p:spPr>
        <p:txBody>
          <a:bodyPr anchorCtr="0" anchor="t" bIns="91425" lIns="91425" spcFirstLastPara="1" rIns="91425" wrap="square" tIns="91425">
            <a:spAutoFit/>
          </a:bodyPr>
          <a:lstStyle/>
          <a:p>
            <a:pPr indent="-165100" lvl="0" marL="342900" marR="0" rtl="0" algn="l">
              <a:lnSpc>
                <a:spcPct val="105000"/>
              </a:lnSpc>
              <a:spcBef>
                <a:spcPts val="0"/>
              </a:spcBef>
              <a:spcAft>
                <a:spcPts val="0"/>
              </a:spcAft>
              <a:buClr>
                <a:srgbClr val="0B41CD"/>
              </a:buClr>
              <a:buSzPts val="800"/>
              <a:buFont typeface="Arial"/>
              <a:buChar char="■"/>
            </a:pPr>
            <a:r>
              <a:rPr b="0" i="0" lang="en" sz="800" u="none" cap="none" strike="noStrike">
                <a:solidFill>
                  <a:srgbClr val="000000"/>
                </a:solidFill>
                <a:latin typeface="Arial"/>
                <a:ea typeface="Arial"/>
                <a:cs typeface="Arial"/>
                <a:sym typeface="Arial"/>
              </a:rPr>
              <a:t>Ensures diverse talent pipeline ready for GE roles</a:t>
            </a:r>
            <a:endParaRPr b="0" i="0" sz="800" u="none" cap="none" strike="noStrike">
              <a:solidFill>
                <a:srgbClr val="000000"/>
              </a:solidFill>
              <a:latin typeface="Arial"/>
              <a:ea typeface="Arial"/>
              <a:cs typeface="Arial"/>
              <a:sym typeface="Arial"/>
            </a:endParaRPr>
          </a:p>
          <a:p>
            <a:pPr indent="-165100" lvl="0" marL="342900" marR="0" rtl="0" algn="l">
              <a:lnSpc>
                <a:spcPct val="105000"/>
              </a:lnSpc>
              <a:spcBef>
                <a:spcPts val="0"/>
              </a:spcBef>
              <a:spcAft>
                <a:spcPts val="0"/>
              </a:spcAft>
              <a:buClr>
                <a:srgbClr val="0B41CD"/>
              </a:buClr>
              <a:buSzPts val="800"/>
              <a:buFont typeface="Arial"/>
              <a:buChar char="■"/>
            </a:pPr>
            <a:r>
              <a:rPr b="0" i="0" lang="en" sz="800" u="none" cap="none" strike="noStrike">
                <a:solidFill>
                  <a:srgbClr val="000000"/>
                </a:solidFill>
                <a:latin typeface="Arial"/>
                <a:ea typeface="Arial"/>
                <a:cs typeface="Arial"/>
                <a:sym typeface="Arial"/>
              </a:rPr>
              <a:t>Mitigates bias in the discussion (objective criteria,  data, awareness of bias)</a:t>
            </a:r>
            <a:endParaRPr b="0" i="0" sz="800" u="none" cap="none" strike="noStrike">
              <a:solidFill>
                <a:srgbClr val="000000"/>
              </a:solidFill>
              <a:latin typeface="Arial"/>
              <a:ea typeface="Arial"/>
              <a:cs typeface="Arial"/>
              <a:sym typeface="Arial"/>
            </a:endParaRPr>
          </a:p>
          <a:p>
            <a:pPr indent="-165100" lvl="0" marL="342900" marR="0" rtl="0" algn="l">
              <a:lnSpc>
                <a:spcPct val="105000"/>
              </a:lnSpc>
              <a:spcBef>
                <a:spcPts val="0"/>
              </a:spcBef>
              <a:spcAft>
                <a:spcPts val="0"/>
              </a:spcAft>
              <a:buClr>
                <a:srgbClr val="0B41CD"/>
              </a:buClr>
              <a:buSzPts val="800"/>
              <a:buFont typeface="Arial"/>
              <a:buChar char="■"/>
            </a:pPr>
            <a:r>
              <a:rPr b="0" i="0" lang="en" sz="800" u="none" cap="none" strike="noStrike">
                <a:solidFill>
                  <a:srgbClr val="000000"/>
                </a:solidFill>
                <a:latin typeface="Arial"/>
                <a:ea typeface="Arial"/>
                <a:cs typeface="Arial"/>
                <a:sym typeface="Arial"/>
              </a:rPr>
              <a:t>Connects the dots with pipeline activities across the enterprise to cross-pollination (region / division)</a:t>
            </a:r>
            <a:endParaRPr b="0" i="0" sz="800" u="none" cap="none" strike="noStrike">
              <a:solidFill>
                <a:srgbClr val="000000"/>
              </a:solidFill>
              <a:latin typeface="Arial"/>
              <a:ea typeface="Arial"/>
              <a:cs typeface="Arial"/>
              <a:sym typeface="Arial"/>
            </a:endParaRPr>
          </a:p>
        </p:txBody>
      </p:sp>
      <p:sp>
        <p:nvSpPr>
          <p:cNvPr id="165" name="Google Shape;165;p5"/>
          <p:cNvSpPr txBox="1"/>
          <p:nvPr/>
        </p:nvSpPr>
        <p:spPr>
          <a:xfrm>
            <a:off x="1589275" y="3048455"/>
            <a:ext cx="2904000" cy="247500"/>
          </a:xfrm>
          <a:prstGeom prst="rect">
            <a:avLst/>
          </a:prstGeom>
          <a:solidFill>
            <a:srgbClr val="F5F5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900" u="none" cap="none" strike="noStrike">
                <a:solidFill>
                  <a:srgbClr val="000000"/>
                </a:solidFill>
                <a:latin typeface="Arial"/>
                <a:ea typeface="Arial"/>
                <a:cs typeface="Arial"/>
                <a:sym typeface="Arial"/>
              </a:rPr>
              <a:t>Objective process and robust and diverse pipelines</a:t>
            </a:r>
            <a:endParaRPr b="0" i="0" sz="800" u="none" cap="none" strike="noStrike">
              <a:solidFill>
                <a:srgbClr val="000000"/>
              </a:solidFill>
              <a:latin typeface="Arial"/>
              <a:ea typeface="Arial"/>
              <a:cs typeface="Arial"/>
              <a:sym typeface="Arial"/>
            </a:endParaRPr>
          </a:p>
        </p:txBody>
      </p:sp>
      <p:grpSp>
        <p:nvGrpSpPr>
          <p:cNvPr id="166" name="Google Shape;166;p5"/>
          <p:cNvGrpSpPr/>
          <p:nvPr/>
        </p:nvGrpSpPr>
        <p:grpSpPr>
          <a:xfrm>
            <a:off x="-116746" y="-134843"/>
            <a:ext cx="614992" cy="568489"/>
            <a:chOff x="-233492" y="-269688"/>
            <a:chExt cx="1229984" cy="1136977"/>
          </a:xfrm>
        </p:grpSpPr>
        <p:sp>
          <p:nvSpPr>
            <p:cNvPr id="167" name="Google Shape;167;p5"/>
            <p:cNvSpPr/>
            <p:nvPr/>
          </p:nvSpPr>
          <p:spPr>
            <a:xfrm>
              <a:off x="0" y="0"/>
              <a:ext cx="942600" cy="813600"/>
            </a:xfrm>
            <a:prstGeom prst="diagStripe">
              <a:avLst>
                <a:gd fmla="val 50000" name="adj"/>
              </a:avLst>
            </a:prstGeom>
            <a:solidFill>
              <a:srgbClr val="FFF2CC"/>
            </a:solidFill>
            <a:ln>
              <a:noFill/>
            </a:ln>
            <a:effectLst>
              <a:outerShdw blurRad="57150" rotWithShape="0" algn="bl" dir="5400000" dist="19050">
                <a:srgbClr val="000000">
                  <a:alpha val="49803"/>
                </a:srgbClr>
              </a:outerShdw>
            </a:effectLst>
          </p:spPr>
          <p:txBody>
            <a:bodyPr anchorCtr="0" anchor="ctr" bIns="45725" lIns="45725" spcFirstLastPara="1" rIns="45725" wrap="square" tIns="45725">
              <a:noAutofit/>
            </a:bodyPr>
            <a:lstStyle/>
            <a:p>
              <a:pPr indent="0" lvl="0" marL="0" marR="0" rtl="0" algn="l">
                <a:lnSpc>
                  <a:spcPct val="100000"/>
                </a:lnSpc>
                <a:spcBef>
                  <a:spcPts val="0"/>
                </a:spcBef>
                <a:spcAft>
                  <a:spcPts val="0"/>
                </a:spcAft>
                <a:buClr>
                  <a:srgbClr val="000000"/>
                </a:buClr>
                <a:buSzPts val="500"/>
                <a:buFont typeface="Arial"/>
                <a:buNone/>
              </a:pPr>
              <a:r>
                <a:t/>
              </a:r>
              <a:endParaRPr b="1" i="0" sz="500" u="none" cap="none" strike="noStrike">
                <a:solidFill>
                  <a:srgbClr val="000000"/>
                </a:solidFill>
                <a:latin typeface="Arial"/>
                <a:ea typeface="Arial"/>
                <a:cs typeface="Arial"/>
                <a:sym typeface="Arial"/>
              </a:endParaRPr>
            </a:p>
          </p:txBody>
        </p:sp>
        <p:sp>
          <p:nvSpPr>
            <p:cNvPr id="168" name="Google Shape;168;p5"/>
            <p:cNvSpPr txBox="1"/>
            <p:nvPr/>
          </p:nvSpPr>
          <p:spPr>
            <a:xfrm rot="-2473765">
              <a:off x="-287847" y="129485"/>
              <a:ext cx="1338693" cy="338632"/>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500"/>
                <a:buFont typeface="Arial"/>
                <a:buNone/>
              </a:pPr>
              <a:r>
                <a:rPr b="1" i="0" lang="en" sz="500" u="none" cap="none" strike="noStrike">
                  <a:solidFill>
                    <a:srgbClr val="000000"/>
                  </a:solidFill>
                  <a:latin typeface="Arial"/>
                  <a:ea typeface="Arial"/>
                  <a:cs typeface="Arial"/>
                  <a:sym typeface="Arial"/>
                </a:rPr>
                <a:t>Recommendation</a:t>
              </a:r>
              <a:endParaRPr b="1" i="0" sz="700" u="none" cap="none" strike="noStrike">
                <a:solidFill>
                  <a:srgbClr val="000000"/>
                </a:solidFill>
                <a:latin typeface="Arial"/>
                <a:ea typeface="Arial"/>
                <a:cs typeface="Arial"/>
                <a:sym typeface="Arial"/>
              </a:endParaRPr>
            </a:p>
          </p:txBody>
        </p:sp>
      </p:grpSp>
      <p:grpSp>
        <p:nvGrpSpPr>
          <p:cNvPr id="169" name="Google Shape;169;p5"/>
          <p:cNvGrpSpPr/>
          <p:nvPr/>
        </p:nvGrpSpPr>
        <p:grpSpPr>
          <a:xfrm>
            <a:off x="4877969" y="4290630"/>
            <a:ext cx="502656" cy="615621"/>
            <a:chOff x="4060717" y="3245262"/>
            <a:chExt cx="572175" cy="663814"/>
          </a:xfrm>
        </p:grpSpPr>
        <p:pic>
          <p:nvPicPr>
            <p:cNvPr id="170" name="Google Shape;170;p5"/>
            <p:cNvPicPr preferRelativeResize="0"/>
            <p:nvPr/>
          </p:nvPicPr>
          <p:blipFill rotWithShape="1">
            <a:blip r:embed="rId3">
              <a:alphaModFix/>
            </a:blip>
            <a:srcRect b="0" l="0" r="0" t="0"/>
            <a:stretch/>
          </p:blipFill>
          <p:spPr>
            <a:xfrm>
              <a:off x="4060744" y="3245262"/>
              <a:ext cx="572148" cy="452879"/>
            </a:xfrm>
            <a:prstGeom prst="rect">
              <a:avLst/>
            </a:prstGeom>
            <a:noFill/>
            <a:ln>
              <a:noFill/>
            </a:ln>
          </p:spPr>
        </p:pic>
        <p:sp>
          <p:nvSpPr>
            <p:cNvPr id="171" name="Google Shape;171;p5"/>
            <p:cNvSpPr/>
            <p:nvPr/>
          </p:nvSpPr>
          <p:spPr>
            <a:xfrm>
              <a:off x="4060717" y="3696976"/>
              <a:ext cx="572100" cy="212100"/>
            </a:xfrm>
            <a:prstGeom prst="rect">
              <a:avLst/>
            </a:prstGeom>
            <a:solidFill>
              <a:srgbClr val="FFFFFF"/>
            </a:solidFill>
            <a:ln cap="flat" cmpd="sng" w="19050">
              <a:solidFill>
                <a:schemeClr val="lt2"/>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0" algn="ctr">
                <a:lnSpc>
                  <a:spcPct val="100000"/>
                </a:lnSpc>
                <a:spcBef>
                  <a:spcPts val="0"/>
                </a:spcBef>
                <a:spcAft>
                  <a:spcPts val="0"/>
                </a:spcAft>
                <a:buClr>
                  <a:srgbClr val="000000"/>
                </a:buClr>
                <a:buSzPts val="700"/>
                <a:buFont typeface="Arial"/>
                <a:buNone/>
              </a:pPr>
              <a:r>
                <a:rPr b="1" i="0" lang="en" sz="700" u="none" cap="none" strike="noStrike">
                  <a:solidFill>
                    <a:srgbClr val="000000"/>
                  </a:solidFill>
                  <a:latin typeface="Arial"/>
                  <a:ea typeface="Arial"/>
                  <a:cs typeface="Arial"/>
                  <a:sym typeface="Arial"/>
                </a:rPr>
                <a:t>Talent</a:t>
              </a:r>
              <a:endParaRPr b="1" i="0" sz="700" u="none" cap="none" strike="noStrike">
                <a:solidFill>
                  <a:srgbClr val="000000"/>
                </a:solidFill>
                <a:latin typeface="Arial"/>
                <a:ea typeface="Arial"/>
                <a:cs typeface="Arial"/>
                <a:sym typeface="Arial"/>
              </a:endParaRPr>
            </a:p>
          </p:txBody>
        </p:sp>
      </p:grpSp>
      <p:sp>
        <p:nvSpPr>
          <p:cNvPr id="172" name="Google Shape;172;p5"/>
          <p:cNvSpPr txBox="1"/>
          <p:nvPr/>
        </p:nvSpPr>
        <p:spPr>
          <a:xfrm>
            <a:off x="5379400" y="4515055"/>
            <a:ext cx="2842200" cy="546600"/>
          </a:xfrm>
          <a:prstGeom prst="rect">
            <a:avLst/>
          </a:prstGeom>
          <a:noFill/>
          <a:ln>
            <a:noFill/>
          </a:ln>
        </p:spPr>
        <p:txBody>
          <a:bodyPr anchorCtr="0" anchor="t" bIns="91425" lIns="91425" spcFirstLastPara="1" rIns="91425" wrap="square" tIns="91425">
            <a:spAutoFit/>
          </a:bodyPr>
          <a:lstStyle/>
          <a:p>
            <a:pPr indent="-171450" lvl="0" marL="342900" marR="0" rtl="0" algn="l">
              <a:lnSpc>
                <a:spcPct val="115000"/>
              </a:lnSpc>
              <a:spcBef>
                <a:spcPts val="0"/>
              </a:spcBef>
              <a:spcAft>
                <a:spcPts val="0"/>
              </a:spcAft>
              <a:buClr>
                <a:srgbClr val="0B41CD"/>
              </a:buClr>
              <a:buSzPts val="900"/>
              <a:buFont typeface="Arial"/>
              <a:buChar char="■"/>
            </a:pPr>
            <a:r>
              <a:rPr b="0" i="0" lang="en" sz="900" u="none" cap="none" strike="noStrike">
                <a:solidFill>
                  <a:srgbClr val="000000"/>
                </a:solidFill>
                <a:latin typeface="Arial"/>
                <a:ea typeface="Arial"/>
                <a:cs typeface="Arial"/>
                <a:sym typeface="Arial"/>
              </a:rPr>
              <a:t>Own career development</a:t>
            </a:r>
            <a:endParaRPr b="0" i="0" sz="900" u="none" cap="none" strike="noStrike">
              <a:solidFill>
                <a:srgbClr val="000000"/>
              </a:solidFill>
              <a:latin typeface="Arial"/>
              <a:ea typeface="Arial"/>
              <a:cs typeface="Arial"/>
              <a:sym typeface="Arial"/>
            </a:endParaRPr>
          </a:p>
          <a:p>
            <a:pPr indent="-114300" lvl="0" marL="342900" marR="0" rtl="0" algn="l">
              <a:lnSpc>
                <a:spcPct val="105000"/>
              </a:lnSpc>
              <a:spcBef>
                <a:spcPts val="500"/>
              </a:spcBef>
              <a:spcAft>
                <a:spcPts val="500"/>
              </a:spcAft>
              <a:buClr>
                <a:srgbClr val="000000"/>
              </a:buClr>
              <a:buSzPts val="900"/>
              <a:buFont typeface="Arial"/>
              <a:buNone/>
            </a:pPr>
            <a:r>
              <a:t/>
            </a:r>
            <a:endParaRPr b="0" i="0" sz="900" u="none" cap="none" strike="noStrike">
              <a:solidFill>
                <a:srgbClr val="000000"/>
              </a:solidFill>
              <a:latin typeface="Arial"/>
              <a:ea typeface="Arial"/>
              <a:cs typeface="Arial"/>
              <a:sym typeface="Arial"/>
            </a:endParaRPr>
          </a:p>
        </p:txBody>
      </p:sp>
      <p:sp>
        <p:nvSpPr>
          <p:cNvPr id="173" name="Google Shape;173;p5"/>
          <p:cNvSpPr txBox="1"/>
          <p:nvPr/>
        </p:nvSpPr>
        <p:spPr>
          <a:xfrm>
            <a:off x="5551675" y="4267655"/>
            <a:ext cx="2907900" cy="247500"/>
          </a:xfrm>
          <a:prstGeom prst="rect">
            <a:avLst/>
          </a:prstGeom>
          <a:solidFill>
            <a:srgbClr val="F5F5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Self-authored growth and development</a:t>
            </a:r>
            <a:endParaRPr b="0" i="0" sz="1000" u="none" cap="none" strike="noStrike">
              <a:solidFill>
                <a:srgbClr val="000000"/>
              </a:solidFill>
              <a:latin typeface="Arial"/>
              <a:ea typeface="Arial"/>
              <a:cs typeface="Arial"/>
              <a:sym typeface="Arial"/>
            </a:endParaRPr>
          </a:p>
        </p:txBody>
      </p:sp>
      <p:sp>
        <p:nvSpPr>
          <p:cNvPr id="174" name="Google Shape;174;p5"/>
          <p:cNvSpPr txBox="1"/>
          <p:nvPr/>
        </p:nvSpPr>
        <p:spPr>
          <a:xfrm>
            <a:off x="2082069" y="585761"/>
            <a:ext cx="5161500" cy="4695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rPr b="1" i="0" lang="en" sz="1300" u="none" cap="none" strike="noStrike">
                <a:solidFill>
                  <a:srgbClr val="FFFFFF"/>
                </a:solidFill>
                <a:latin typeface="Arial"/>
                <a:ea typeface="Arial"/>
                <a:cs typeface="Arial"/>
                <a:sym typeface="Arial"/>
              </a:rPr>
              <a:t>Vision:</a:t>
            </a:r>
            <a:br>
              <a:rPr b="1" i="0" lang="en" sz="1300" u="none" cap="none" strike="noStrike">
                <a:solidFill>
                  <a:srgbClr val="FFFFFF"/>
                </a:solidFill>
                <a:latin typeface="Arial"/>
                <a:ea typeface="Arial"/>
                <a:cs typeface="Arial"/>
                <a:sym typeface="Arial"/>
              </a:rPr>
            </a:br>
            <a:r>
              <a:rPr b="0" i="0" lang="en" sz="1300" u="none" cap="none" strike="noStrike">
                <a:solidFill>
                  <a:srgbClr val="FFFFFF"/>
                </a:solidFill>
                <a:latin typeface="Arial"/>
                <a:ea typeface="Arial"/>
                <a:cs typeface="Arial"/>
                <a:sym typeface="Arial"/>
              </a:rPr>
              <a:t>Our leadership population mirrors the diversity of our workforce</a:t>
            </a:r>
            <a:endParaRPr b="0" i="0" sz="1300" u="none" cap="none" strike="noStrike">
              <a:solidFill>
                <a:schemeClr val="lt1"/>
              </a:solidFill>
              <a:latin typeface="Arial"/>
              <a:ea typeface="Arial"/>
              <a:cs typeface="Arial"/>
              <a:sym typeface="Arial"/>
            </a:endParaRPr>
          </a:p>
        </p:txBody>
      </p:sp>
      <p:grpSp>
        <p:nvGrpSpPr>
          <p:cNvPr id="175" name="Google Shape;175;p5"/>
          <p:cNvGrpSpPr/>
          <p:nvPr/>
        </p:nvGrpSpPr>
        <p:grpSpPr>
          <a:xfrm>
            <a:off x="1702347" y="601350"/>
            <a:ext cx="5920413" cy="641069"/>
            <a:chOff x="2214654" y="1722939"/>
            <a:chExt cx="7613700" cy="1122909"/>
          </a:xfrm>
        </p:grpSpPr>
        <p:sp>
          <p:nvSpPr>
            <p:cNvPr id="176" name="Google Shape;176;p5"/>
            <p:cNvSpPr/>
            <p:nvPr/>
          </p:nvSpPr>
          <p:spPr>
            <a:xfrm>
              <a:off x="2214654" y="1722939"/>
              <a:ext cx="7613700" cy="839100"/>
            </a:xfrm>
            <a:prstGeom prst="roundRect">
              <a:avLst>
                <a:gd fmla="val 50000" name="adj"/>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77" name="Google Shape;177;p5"/>
            <p:cNvSpPr txBox="1"/>
            <p:nvPr/>
          </p:nvSpPr>
          <p:spPr>
            <a:xfrm>
              <a:off x="2778501" y="2373948"/>
              <a:ext cx="6637800" cy="4719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6"/>
          <p:cNvSpPr txBox="1"/>
          <p:nvPr>
            <p:ph type="title"/>
          </p:nvPr>
        </p:nvSpPr>
        <p:spPr>
          <a:xfrm>
            <a:off x="311700" y="539725"/>
            <a:ext cx="8520600" cy="1282500"/>
          </a:xfrm>
          <a:prstGeom prst="rect">
            <a:avLst/>
          </a:prstGeom>
          <a:noFill/>
          <a:ln>
            <a:noFill/>
          </a:ln>
        </p:spPr>
        <p:txBody>
          <a:bodyPr anchorCtr="0" anchor="ctr" bIns="91425" lIns="0" spcFirstLastPara="1" rIns="91425" wrap="square" tIns="91425">
            <a:normAutofit/>
          </a:bodyPr>
          <a:lstStyle/>
          <a:p>
            <a:pPr indent="0" lvl="0" marL="0" rtl="0" algn="l">
              <a:lnSpc>
                <a:spcPct val="100000"/>
              </a:lnSpc>
              <a:spcBef>
                <a:spcPts val="0"/>
              </a:spcBef>
              <a:spcAft>
                <a:spcPts val="0"/>
              </a:spcAft>
              <a:buSzPts val="2444"/>
              <a:buNone/>
            </a:pPr>
            <a:r>
              <a:rPr lang="en"/>
              <a:t>Embedding DE&amp;I in the Executive Recruitment and Pipelining Process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p:nvPr/>
        </p:nvSpPr>
        <p:spPr>
          <a:xfrm>
            <a:off x="1009103" y="-6725"/>
            <a:ext cx="1243500" cy="5143500"/>
          </a:xfrm>
          <a:prstGeom prst="rect">
            <a:avLst/>
          </a:prstGeom>
          <a:solidFill>
            <a:srgbClr val="FFBD6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7"/>
          <p:cNvSpPr/>
          <p:nvPr/>
        </p:nvSpPr>
        <p:spPr>
          <a:xfrm>
            <a:off x="2249803" y="-2782"/>
            <a:ext cx="1243500" cy="51396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7"/>
          <p:cNvSpPr/>
          <p:nvPr/>
        </p:nvSpPr>
        <p:spPr>
          <a:xfrm>
            <a:off x="3490503" y="-6725"/>
            <a:ext cx="1243500" cy="5139600"/>
          </a:xfrm>
          <a:prstGeom prst="rect">
            <a:avLst/>
          </a:prstGeom>
          <a:solidFill>
            <a:srgbClr val="F2D4FF"/>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4731203" y="-6725"/>
            <a:ext cx="1243500" cy="5139600"/>
          </a:xfrm>
          <a:prstGeom prst="rect">
            <a:avLst/>
          </a:prstGeom>
          <a:solidFill>
            <a:srgbClr val="DBD6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7"/>
          <p:cNvSpPr/>
          <p:nvPr/>
        </p:nvSpPr>
        <p:spPr>
          <a:xfrm>
            <a:off x="5975809" y="-6725"/>
            <a:ext cx="1243500" cy="5139600"/>
          </a:xfrm>
          <a:prstGeom prst="rect">
            <a:avLst/>
          </a:prstGeom>
          <a:solidFill>
            <a:srgbClr val="FF878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7"/>
          <p:cNvSpPr txBox="1"/>
          <p:nvPr/>
        </p:nvSpPr>
        <p:spPr>
          <a:xfrm>
            <a:off x="2285353" y="2765976"/>
            <a:ext cx="1178100" cy="4056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chemeClr val="dk1"/>
              </a:buClr>
              <a:buSzPts val="1100"/>
              <a:buFont typeface="Arial"/>
              <a:buNone/>
            </a:pPr>
            <a:r>
              <a:rPr b="0" i="0" lang="en" sz="950" u="sng" cap="none" strike="noStrike">
                <a:solidFill>
                  <a:schemeClr val="dk1"/>
                </a:solidFill>
                <a:latin typeface="Arial"/>
                <a:ea typeface="Arial"/>
                <a:cs typeface="Arial"/>
                <a:sym typeface="Arial"/>
                <a:hlinkClick action="ppaction://hlinksldjump" r:id="rId3">
                  <a:extLst>
                    <a:ext uri="{A12FA001-AC4F-418D-AE19-62706E023703}">
                      <ahyp:hlinkClr val="tx"/>
                    </a:ext>
                  </a:extLst>
                </a:hlinkClick>
              </a:rPr>
              <a:t>Explain the why DE&amp;I</a:t>
            </a:r>
            <a:br>
              <a:rPr b="0" i="0" lang="en" sz="950" u="none" cap="none" strike="noStrike">
                <a:solidFill>
                  <a:schemeClr val="dk1"/>
                </a:solidFill>
                <a:latin typeface="Arial"/>
                <a:ea typeface="Arial"/>
                <a:cs typeface="Arial"/>
                <a:sym typeface="Arial"/>
              </a:rPr>
            </a:br>
            <a:endParaRPr b="0" i="1" sz="950" u="none" cap="none" strike="noStrike">
              <a:solidFill>
                <a:srgbClr val="434343"/>
              </a:solidFill>
              <a:latin typeface="Arial"/>
              <a:ea typeface="Arial"/>
              <a:cs typeface="Arial"/>
              <a:sym typeface="Arial"/>
            </a:endParaRPr>
          </a:p>
          <a:p>
            <a:pPr indent="0" lvl="0" marL="0" marR="0" rtl="0" algn="ctr">
              <a:lnSpc>
                <a:spcPct val="80000"/>
              </a:lnSpc>
              <a:spcBef>
                <a:spcPts val="0"/>
              </a:spcBef>
              <a:spcAft>
                <a:spcPts val="0"/>
              </a:spcAft>
              <a:buClr>
                <a:schemeClr val="dk1"/>
              </a:buClr>
              <a:buSzPts val="1100"/>
              <a:buFont typeface="Arial"/>
              <a:buNone/>
            </a:pPr>
            <a:r>
              <a:t/>
            </a:r>
            <a:endParaRPr b="0" i="1" sz="950" u="none" cap="none" strike="noStrike">
              <a:solidFill>
                <a:srgbClr val="434343"/>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100"/>
              <a:buFont typeface="Arial"/>
              <a:buNone/>
            </a:pPr>
            <a:r>
              <a:t/>
            </a:r>
            <a:endParaRPr b="0" i="0" sz="950" u="none" cap="none" strike="noStrike">
              <a:solidFill>
                <a:srgbClr val="1C1C1C"/>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950" u="none" cap="none" strike="noStrike">
              <a:solidFill>
                <a:schemeClr val="dk1"/>
              </a:solidFill>
              <a:latin typeface="Arial"/>
              <a:ea typeface="Arial"/>
              <a:cs typeface="Arial"/>
              <a:sym typeface="Arial"/>
            </a:endParaRPr>
          </a:p>
        </p:txBody>
      </p:sp>
      <p:sp>
        <p:nvSpPr>
          <p:cNvPr id="193" name="Google Shape;193;p7"/>
          <p:cNvSpPr txBox="1"/>
          <p:nvPr/>
        </p:nvSpPr>
        <p:spPr>
          <a:xfrm>
            <a:off x="6023259" y="2822826"/>
            <a:ext cx="1128900" cy="2919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chemeClr val="dk1"/>
              </a:buClr>
              <a:buSzPts val="1100"/>
              <a:buFont typeface="Arial"/>
              <a:buNone/>
            </a:pPr>
            <a:r>
              <a:rPr b="0" i="0" lang="en" sz="950" u="sng" cap="none" strike="noStrike">
                <a:solidFill>
                  <a:srgbClr val="C40000"/>
                </a:solidFill>
                <a:latin typeface="Arial"/>
                <a:ea typeface="Arial"/>
                <a:cs typeface="Arial"/>
                <a:sym typeface="Arial"/>
                <a:hlinkClick action="ppaction://hlinksldjump" r:id="rId4">
                  <a:extLst>
                    <a:ext uri="{A12FA001-AC4F-418D-AE19-62706E023703}">
                      <ahyp:hlinkClr val="tx"/>
                    </a:ext>
                  </a:extLst>
                </a:hlinkClick>
              </a:rPr>
              <a:t>Be an active Ally</a:t>
            </a:r>
            <a:endParaRPr b="0" i="0" sz="950" u="none" cap="none" strike="noStrike">
              <a:solidFill>
                <a:srgbClr val="C40000"/>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rgbClr val="FF1F26"/>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rgbClr val="FF1F26"/>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rgbClr val="FF1F26"/>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rgbClr val="FF1F26"/>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950" u="none" cap="none" strike="noStrike">
              <a:solidFill>
                <a:srgbClr val="FF1F26"/>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950" u="none" cap="none" strike="noStrike">
              <a:solidFill>
                <a:srgbClr val="FF1F2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950" u="none" cap="none" strike="noStrike">
              <a:solidFill>
                <a:srgbClr val="FF1F26"/>
              </a:solidFill>
              <a:latin typeface="Arial"/>
              <a:ea typeface="Arial"/>
              <a:cs typeface="Arial"/>
              <a:sym typeface="Arial"/>
            </a:endParaRPr>
          </a:p>
        </p:txBody>
      </p:sp>
      <p:sp>
        <p:nvSpPr>
          <p:cNvPr id="194" name="Google Shape;194;p7"/>
          <p:cNvSpPr txBox="1"/>
          <p:nvPr/>
        </p:nvSpPr>
        <p:spPr>
          <a:xfrm>
            <a:off x="1035959" y="2696226"/>
            <a:ext cx="1178100" cy="5451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chemeClr val="dk1"/>
              </a:buClr>
              <a:buSzPts val="1100"/>
              <a:buFont typeface="Arial"/>
              <a:buNone/>
            </a:pPr>
            <a:r>
              <a:rPr b="0" i="0" lang="en" sz="950" u="sng" cap="none" strike="noStrike">
                <a:solidFill>
                  <a:srgbClr val="ED4A0D"/>
                </a:solidFill>
                <a:latin typeface="Arial"/>
                <a:ea typeface="Arial"/>
                <a:cs typeface="Arial"/>
                <a:sym typeface="Arial"/>
                <a:hlinkClick action="ppaction://hlinksldjump" r:id="rId5">
                  <a:extLst>
                    <a:ext uri="{A12FA001-AC4F-418D-AE19-62706E023703}">
                      <ahyp:hlinkClr val="tx"/>
                    </a:ext>
                  </a:extLst>
                </a:hlinkClick>
              </a:rPr>
              <a:t>Leverage DE&amp;I data in your dialogue</a:t>
            </a:r>
            <a:endParaRPr b="0" i="1" sz="950" u="none" cap="none" strike="noStrike">
              <a:solidFill>
                <a:srgbClr val="ED4A0D"/>
              </a:solidFill>
              <a:highlight>
                <a:schemeClr val="lt2"/>
              </a:highlight>
              <a:latin typeface="Arial"/>
              <a:ea typeface="Arial"/>
              <a:cs typeface="Arial"/>
              <a:sym typeface="Arial"/>
            </a:endParaRPr>
          </a:p>
          <a:p>
            <a:pPr indent="0" lvl="0" marL="0" marR="0" rtl="0" algn="l">
              <a:lnSpc>
                <a:spcPct val="120000"/>
              </a:lnSpc>
              <a:spcBef>
                <a:spcPts val="0"/>
              </a:spcBef>
              <a:spcAft>
                <a:spcPts val="0"/>
              </a:spcAft>
              <a:buClr>
                <a:schemeClr val="dk1"/>
              </a:buClr>
              <a:buSzPts val="1100"/>
              <a:buFont typeface="Arial"/>
              <a:buNone/>
            </a:pPr>
            <a:r>
              <a:t/>
            </a:r>
            <a:endParaRPr b="0" i="0" sz="950" u="none" cap="none" strike="noStrike">
              <a:solidFill>
                <a:schemeClr val="accent1"/>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100"/>
              <a:buFont typeface="Arial"/>
              <a:buNone/>
            </a:pPr>
            <a:r>
              <a:t/>
            </a:r>
            <a:endParaRPr b="0" i="0" sz="950" u="none" cap="none" strike="noStrike">
              <a:solidFill>
                <a:schemeClr val="accent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accent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accent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accent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accen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950" u="none" cap="none" strike="noStrike">
              <a:solidFill>
                <a:schemeClr val="accent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95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950" u="none" cap="none" strike="noStrike">
              <a:solidFill>
                <a:schemeClr val="accent1"/>
              </a:solidFill>
              <a:latin typeface="Arial"/>
              <a:ea typeface="Arial"/>
              <a:cs typeface="Arial"/>
              <a:sym typeface="Arial"/>
            </a:endParaRPr>
          </a:p>
        </p:txBody>
      </p:sp>
      <p:sp>
        <p:nvSpPr>
          <p:cNvPr id="195" name="Google Shape;195;p7"/>
          <p:cNvSpPr txBox="1"/>
          <p:nvPr/>
        </p:nvSpPr>
        <p:spPr>
          <a:xfrm>
            <a:off x="3541919" y="2677776"/>
            <a:ext cx="1128900" cy="5820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chemeClr val="dk1"/>
              </a:buClr>
              <a:buSzPts val="1100"/>
              <a:buFont typeface="Arial"/>
              <a:buNone/>
            </a:pPr>
            <a:r>
              <a:rPr b="0" i="0" lang="en" sz="950" u="sng" cap="none" strike="noStrike">
                <a:solidFill>
                  <a:srgbClr val="BC36F0"/>
                </a:solidFill>
                <a:latin typeface="Arial"/>
                <a:ea typeface="Arial"/>
                <a:cs typeface="Arial"/>
                <a:sym typeface="Arial"/>
                <a:hlinkClick action="ppaction://hlinksldjump" r:id="rId6">
                  <a:extLst>
                    <a:ext uri="{A12FA001-AC4F-418D-AE19-62706E023703}">
                      <ahyp:hlinkClr val="tx"/>
                    </a:ext>
                  </a:extLst>
                </a:hlinkClick>
              </a:rPr>
              <a:t>Practice bias awareness in your conversation</a:t>
            </a:r>
            <a:endParaRPr b="0" i="1" sz="950" u="none" cap="none" strike="noStrike">
              <a:solidFill>
                <a:srgbClr val="BC36F0"/>
              </a:solidFill>
              <a:latin typeface="Arial"/>
              <a:ea typeface="Arial"/>
              <a:cs typeface="Arial"/>
              <a:sym typeface="Arial"/>
            </a:endParaRPr>
          </a:p>
        </p:txBody>
      </p:sp>
      <p:sp>
        <p:nvSpPr>
          <p:cNvPr id="196" name="Google Shape;196;p7"/>
          <p:cNvSpPr txBox="1"/>
          <p:nvPr/>
        </p:nvSpPr>
        <p:spPr>
          <a:xfrm>
            <a:off x="4742109" y="2743026"/>
            <a:ext cx="1188300" cy="451500"/>
          </a:xfrm>
          <a:prstGeom prst="rect">
            <a:avLst/>
          </a:prstGeom>
          <a:noFill/>
          <a:ln>
            <a:noFill/>
          </a:ln>
        </p:spPr>
        <p:txBody>
          <a:bodyPr anchorCtr="0" anchor="t" bIns="91425" lIns="91425" spcFirstLastPara="1" rIns="91425" wrap="square" tIns="91425">
            <a:noAutofit/>
          </a:bodyPr>
          <a:lstStyle/>
          <a:p>
            <a:pPr indent="0" lvl="0" marL="0" marR="0" rtl="0" algn="ctr">
              <a:lnSpc>
                <a:spcPct val="80000"/>
              </a:lnSpc>
              <a:spcBef>
                <a:spcPts val="0"/>
              </a:spcBef>
              <a:spcAft>
                <a:spcPts val="0"/>
              </a:spcAft>
              <a:buClr>
                <a:schemeClr val="dk1"/>
              </a:buClr>
              <a:buSzPts val="1100"/>
              <a:buFont typeface="Arial"/>
              <a:buNone/>
            </a:pPr>
            <a:r>
              <a:rPr b="0" i="0" lang="en" sz="950" u="sng" cap="none" strike="noStrike">
                <a:solidFill>
                  <a:srgbClr val="706B69"/>
                </a:solidFill>
                <a:latin typeface="Arial"/>
                <a:ea typeface="Arial"/>
                <a:cs typeface="Arial"/>
                <a:sym typeface="Arial"/>
                <a:hlinkClick action="ppaction://hlinksldjump" r:id="rId7">
                  <a:extLst>
                    <a:ext uri="{A12FA001-AC4F-418D-AE19-62706E023703}">
                      <ahyp:hlinkClr val="tx"/>
                    </a:ext>
                  </a:extLst>
                </a:hlinkClick>
              </a:rPr>
              <a:t>Source</a:t>
            </a:r>
            <a:br>
              <a:rPr b="0" i="0" lang="en" sz="950" u="sng" cap="none" strike="noStrike">
                <a:solidFill>
                  <a:srgbClr val="706B69"/>
                </a:solidFill>
                <a:latin typeface="Arial"/>
                <a:ea typeface="Arial"/>
                <a:cs typeface="Arial"/>
                <a:sym typeface="Arial"/>
                <a:hlinkClick action="ppaction://hlinksldjump" r:id="rId8">
                  <a:extLst>
                    <a:ext uri="{A12FA001-AC4F-418D-AE19-62706E023703}">
                      <ahyp:hlinkClr val="tx"/>
                    </a:ext>
                  </a:extLst>
                </a:hlinkClick>
              </a:rPr>
            </a:br>
            <a:r>
              <a:rPr b="0" i="0" lang="en" sz="950" u="sng" cap="none" strike="noStrike">
                <a:solidFill>
                  <a:srgbClr val="706B69"/>
                </a:solidFill>
                <a:latin typeface="Arial"/>
                <a:ea typeface="Arial"/>
                <a:cs typeface="Arial"/>
                <a:sym typeface="Arial"/>
                <a:hlinkClick action="ppaction://hlinksldjump" r:id="rId9">
                  <a:extLst>
                    <a:ext uri="{A12FA001-AC4F-418D-AE19-62706E023703}">
                      <ahyp:hlinkClr val="tx"/>
                    </a:ext>
                  </a:extLst>
                </a:hlinkClick>
              </a:rPr>
              <a:t>Diverse Talents</a:t>
            </a:r>
            <a:endParaRPr b="0" i="0" sz="950" u="none" cap="none" strike="noStrike">
              <a:solidFill>
                <a:srgbClr val="706B69"/>
              </a:solidFill>
              <a:latin typeface="Arial"/>
              <a:ea typeface="Arial"/>
              <a:cs typeface="Arial"/>
              <a:sym typeface="Arial"/>
            </a:endParaRPr>
          </a:p>
          <a:p>
            <a:pPr indent="0" lvl="0" marL="0" marR="0" rtl="0" algn="ctr">
              <a:lnSpc>
                <a:spcPct val="80000"/>
              </a:lnSpc>
              <a:spcBef>
                <a:spcPts val="0"/>
              </a:spcBef>
              <a:spcAft>
                <a:spcPts val="0"/>
              </a:spcAft>
              <a:buClr>
                <a:schemeClr val="dk1"/>
              </a:buClr>
              <a:buSzPts val="1100"/>
              <a:buFont typeface="Arial"/>
              <a:buNone/>
            </a:pPr>
            <a:r>
              <a:t/>
            </a:r>
            <a:endParaRPr b="0" i="0" sz="950" u="none" cap="none" strike="noStrike">
              <a:solidFill>
                <a:srgbClr val="073763"/>
              </a:solidFill>
              <a:latin typeface="Arial"/>
              <a:ea typeface="Arial"/>
              <a:cs typeface="Arial"/>
              <a:sym typeface="Arial"/>
            </a:endParaRPr>
          </a:p>
          <a:p>
            <a:pPr indent="0" lvl="0" marL="0" marR="0" rtl="0" algn="l">
              <a:lnSpc>
                <a:spcPct val="120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b="0" i="0" sz="9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950" u="none" cap="none" strike="noStrike">
              <a:solidFill>
                <a:schemeClr val="dk1"/>
              </a:solidFill>
              <a:latin typeface="Arial"/>
              <a:ea typeface="Arial"/>
              <a:cs typeface="Arial"/>
              <a:sym typeface="Arial"/>
            </a:endParaRPr>
          </a:p>
        </p:txBody>
      </p:sp>
      <p:sp>
        <p:nvSpPr>
          <p:cNvPr id="197" name="Google Shape;197;p7"/>
          <p:cNvSpPr txBox="1"/>
          <p:nvPr/>
        </p:nvSpPr>
        <p:spPr>
          <a:xfrm>
            <a:off x="983453" y="548675"/>
            <a:ext cx="1557000" cy="1015800"/>
          </a:xfrm>
          <a:prstGeom prst="rect">
            <a:avLst/>
          </a:prstGeom>
          <a:gradFill>
            <a:gsLst>
              <a:gs pos="0">
                <a:schemeClr val="dk2"/>
              </a:gs>
              <a:gs pos="55000">
                <a:srgbClr val="FFFFFF"/>
              </a:gs>
              <a:gs pos="100000">
                <a:srgbClr val="FFFFFF"/>
              </a:gs>
            </a:gsLst>
            <a:lin ang="18900732" scaled="0"/>
          </a:gra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Kick off meeting SP/Exec REC</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en" sz="750" u="none" cap="none" strike="noStrike">
                <a:solidFill>
                  <a:srgbClr val="000000"/>
                </a:solidFill>
                <a:latin typeface="Arial"/>
                <a:ea typeface="Arial"/>
                <a:cs typeface="Arial"/>
                <a:sym typeface="Arial"/>
              </a:rPr>
              <a:t>SP and Exec REC look at all potential talent sources </a:t>
            </a:r>
            <a:r>
              <a:rPr b="0" i="0" lang="en" sz="750" u="none" cap="none" strike="noStrike">
                <a:solidFill>
                  <a:schemeClr val="dk1"/>
                </a:solidFill>
                <a:latin typeface="Arial"/>
                <a:ea typeface="Arial"/>
                <a:cs typeface="Arial"/>
                <a:sym typeface="Arial"/>
              </a:rPr>
              <a:t>including reviewing DE&amp;I data.</a:t>
            </a:r>
            <a:endParaRPr b="0" i="0" sz="7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en" sz="750" u="none" cap="none" strike="noStrike">
                <a:solidFill>
                  <a:srgbClr val="000000"/>
                </a:solidFill>
                <a:latin typeface="Arial"/>
                <a:ea typeface="Arial"/>
                <a:cs typeface="Arial"/>
                <a:sym typeface="Arial"/>
              </a:rPr>
              <a:t>SP shares succession plans, pipeline data &amp; potential candidates</a:t>
            </a:r>
            <a:endParaRPr b="0" i="0" sz="750" u="none" cap="none" strike="noStrike">
              <a:solidFill>
                <a:srgbClr val="000000"/>
              </a:solidFill>
              <a:latin typeface="Arial"/>
              <a:ea typeface="Arial"/>
              <a:cs typeface="Arial"/>
              <a:sym typeface="Arial"/>
            </a:endParaRPr>
          </a:p>
        </p:txBody>
      </p:sp>
      <p:sp>
        <p:nvSpPr>
          <p:cNvPr id="198" name="Google Shape;198;p7"/>
          <p:cNvSpPr/>
          <p:nvPr/>
        </p:nvSpPr>
        <p:spPr>
          <a:xfrm>
            <a:off x="2796503" y="548675"/>
            <a:ext cx="1389900" cy="1015800"/>
          </a:xfrm>
          <a:prstGeom prst="roundRect">
            <a:avLst>
              <a:gd fmla="val 16667" name="adj"/>
            </a:avLst>
          </a:prstGeom>
          <a:solidFill>
            <a:srgbClr val="FFFFFF"/>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Conducts standard intake meeting </a:t>
            </a:r>
            <a:r>
              <a:rPr b="0" i="0" lang="en" sz="800" u="none" cap="none" strike="noStrike">
                <a:solidFill>
                  <a:srgbClr val="0C0C0C"/>
                </a:solidFill>
                <a:latin typeface="Arial"/>
                <a:ea typeface="Arial"/>
                <a:cs typeface="Arial"/>
                <a:sym typeface="Arial"/>
              </a:rPr>
              <a:t>and define </a:t>
            </a:r>
            <a:r>
              <a:rPr b="0" i="0" lang="en" sz="800" u="none" cap="none" strike="noStrike">
                <a:solidFill>
                  <a:schemeClr val="dk1"/>
                </a:solidFill>
                <a:latin typeface="Arial"/>
                <a:ea typeface="Arial"/>
                <a:cs typeface="Arial"/>
                <a:sym typeface="Arial"/>
              </a:rPr>
              <a:t>objective criteria to assess GE pipeline </a:t>
            </a:r>
            <a:r>
              <a:rPr b="0" i="0" lang="en" sz="800" u="none" cap="none" strike="noStrike">
                <a:solidFill>
                  <a:srgbClr val="0C0C0C"/>
                </a:solidFill>
                <a:latin typeface="Arial"/>
                <a:ea typeface="Arial"/>
                <a:cs typeface="Arial"/>
                <a:sym typeface="Arial"/>
              </a:rPr>
              <a:t>with EBPs &amp; Biz leaders</a:t>
            </a:r>
            <a:endParaRPr b="0" i="0" sz="1000" u="none" cap="none" strike="noStrike">
              <a:solidFill>
                <a:srgbClr val="0C0C0C"/>
              </a:solidFill>
              <a:latin typeface="Arial"/>
              <a:ea typeface="Arial"/>
              <a:cs typeface="Arial"/>
              <a:sym typeface="Arial"/>
            </a:endParaRPr>
          </a:p>
        </p:txBody>
      </p:sp>
      <p:sp>
        <p:nvSpPr>
          <p:cNvPr id="199" name="Google Shape;199;p7"/>
          <p:cNvSpPr/>
          <p:nvPr/>
        </p:nvSpPr>
        <p:spPr>
          <a:xfrm>
            <a:off x="6127453" y="548675"/>
            <a:ext cx="1389900" cy="1014900"/>
          </a:xfrm>
          <a:prstGeom prst="roundRect">
            <a:avLst>
              <a:gd fmla="val 16667" name="adj"/>
            </a:avLst>
          </a:prstGeom>
          <a:solidFill>
            <a:srgbClr val="FFFFFF"/>
          </a:solidFill>
          <a:ln cap="flat" cmpd="sng" w="9525">
            <a:solidFill>
              <a:srgbClr val="C2BAB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Completes recruitment with Biz leader, EBP; </a:t>
            </a:r>
            <a:r>
              <a:rPr b="0" i="0" lang="en" sz="800" u="none" cap="none" strike="noStrike">
                <a:solidFill>
                  <a:schemeClr val="dk1"/>
                </a:solidFill>
                <a:latin typeface="Arial"/>
                <a:ea typeface="Arial"/>
                <a:cs typeface="Arial"/>
                <a:sym typeface="Arial"/>
              </a:rPr>
              <a:t>Makes DE&amp;I data visible throughout and aspires for at least 2 diverse talent in interviews</a:t>
            </a:r>
            <a:endParaRPr b="0" i="0" sz="900" u="none" cap="none" strike="noStrike">
              <a:solidFill>
                <a:schemeClr val="dk1"/>
              </a:solidFill>
              <a:latin typeface="Arial"/>
              <a:ea typeface="Arial"/>
              <a:cs typeface="Arial"/>
              <a:sym typeface="Arial"/>
            </a:endParaRPr>
          </a:p>
        </p:txBody>
      </p:sp>
      <p:sp>
        <p:nvSpPr>
          <p:cNvPr id="200" name="Google Shape;200;p7"/>
          <p:cNvSpPr/>
          <p:nvPr/>
        </p:nvSpPr>
        <p:spPr>
          <a:xfrm>
            <a:off x="4447428" y="548675"/>
            <a:ext cx="1390500" cy="1015800"/>
          </a:xfrm>
          <a:prstGeom prst="roundRect">
            <a:avLst>
              <a:gd fmla="val 16667" name="adj"/>
            </a:avLst>
          </a:prstGeom>
          <a:solidFill>
            <a:srgbClr val="FFFFFF"/>
          </a:solidFill>
          <a:ln cap="flat" cmpd="sng" w="9525">
            <a:solidFill>
              <a:srgbClr val="C2BAB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Includes SP-sourced candidates into their recruitment process; </a:t>
            </a:r>
            <a:r>
              <a:rPr b="0" i="0" lang="en" sz="800" u="none" cap="none" strike="noStrike">
                <a:solidFill>
                  <a:srgbClr val="000000"/>
                </a:solidFill>
                <a:latin typeface="Arial"/>
                <a:ea typeface="Arial"/>
                <a:cs typeface="Arial"/>
                <a:sym typeface="Arial"/>
              </a:rPr>
              <a:t>conducts further </a:t>
            </a:r>
            <a:r>
              <a:rPr b="0" i="0" lang="en" sz="800" u="none" cap="none" strike="noStrike">
                <a:solidFill>
                  <a:schemeClr val="dk1"/>
                </a:solidFill>
                <a:latin typeface="Arial"/>
                <a:ea typeface="Arial"/>
                <a:cs typeface="Arial"/>
                <a:sym typeface="Arial"/>
              </a:rPr>
              <a:t>sourcing </a:t>
            </a:r>
            <a:r>
              <a:rPr b="0" i="0" lang="en" sz="800" u="none" cap="none" strike="noStrike">
                <a:solidFill>
                  <a:srgbClr val="000000"/>
                </a:solidFill>
                <a:latin typeface="Arial"/>
                <a:ea typeface="Arial"/>
                <a:cs typeface="Arial"/>
                <a:sym typeface="Arial"/>
              </a:rPr>
              <a:t>&amp; talent mapping if needed</a:t>
            </a:r>
            <a:endParaRPr b="0" i="0" sz="900" u="none" cap="none" strike="noStrike">
              <a:solidFill>
                <a:schemeClr val="lt1"/>
              </a:solidFill>
              <a:latin typeface="Arial"/>
              <a:ea typeface="Arial"/>
              <a:cs typeface="Arial"/>
              <a:sym typeface="Arial"/>
            </a:endParaRPr>
          </a:p>
        </p:txBody>
      </p:sp>
      <p:sp>
        <p:nvSpPr>
          <p:cNvPr id="201" name="Google Shape;201;p7"/>
          <p:cNvSpPr txBox="1"/>
          <p:nvPr/>
        </p:nvSpPr>
        <p:spPr>
          <a:xfrm>
            <a:off x="7352603" y="1600700"/>
            <a:ext cx="1726500" cy="861300"/>
          </a:xfrm>
          <a:prstGeom prst="rect">
            <a:avLst/>
          </a:prstGeom>
          <a:gradFill>
            <a:gsLst>
              <a:gs pos="0">
                <a:schemeClr val="dk2"/>
              </a:gs>
              <a:gs pos="55000">
                <a:srgbClr val="FFFFFF"/>
              </a:gs>
              <a:gs pos="100000">
                <a:srgbClr val="FFFFFF"/>
              </a:gs>
            </a:gsLst>
            <a:lin ang="18900732" scaled="0"/>
          </a:gra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Wrap up meeting SP/Exec REC</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50"/>
              <a:buFont typeface="Arial"/>
              <a:buNone/>
            </a:pPr>
            <a:r>
              <a:rPr b="0" i="0" lang="en" sz="750" u="none" cap="none" strike="noStrike">
                <a:solidFill>
                  <a:srgbClr val="000000"/>
                </a:solidFill>
                <a:latin typeface="Arial"/>
                <a:ea typeface="Arial"/>
                <a:cs typeface="Arial"/>
                <a:sym typeface="Arial"/>
              </a:rPr>
              <a:t>Exec REC shares feedback (both int.&amp; ext. candidates) with SP, including silver medalists or new external candidates that have been identified via talent mapping</a:t>
            </a:r>
            <a:endParaRPr b="0" i="0" sz="750" u="none" cap="none" strike="noStrike">
              <a:solidFill>
                <a:srgbClr val="000000"/>
              </a:solidFill>
              <a:latin typeface="Arial"/>
              <a:ea typeface="Arial"/>
              <a:cs typeface="Arial"/>
              <a:sym typeface="Arial"/>
            </a:endParaRPr>
          </a:p>
        </p:txBody>
      </p:sp>
      <p:sp>
        <p:nvSpPr>
          <p:cNvPr id="202" name="Google Shape;202;p7"/>
          <p:cNvSpPr txBox="1"/>
          <p:nvPr/>
        </p:nvSpPr>
        <p:spPr>
          <a:xfrm>
            <a:off x="774828" y="3789050"/>
            <a:ext cx="1611600" cy="1014900"/>
          </a:xfrm>
          <a:prstGeom prst="rect">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C0C0C"/>
                </a:solidFill>
                <a:latin typeface="Arial"/>
                <a:ea typeface="Arial"/>
                <a:cs typeface="Arial"/>
                <a:sym typeface="Arial"/>
              </a:rPr>
              <a:t>In partnership with the Biz and EBPs, SP builds</a:t>
            </a:r>
            <a:r>
              <a:rPr b="0" i="0" lang="en" sz="800" u="none" cap="none" strike="noStrike">
                <a:solidFill>
                  <a:srgbClr val="FFFFFF"/>
                </a:solidFill>
                <a:latin typeface="Arial"/>
                <a:ea typeface="Arial"/>
                <a:cs typeface="Arial"/>
                <a:sym typeface="Arial"/>
              </a:rPr>
              <a:t> </a:t>
            </a:r>
            <a:r>
              <a:rPr b="0" i="0" lang="en" sz="800" u="none" cap="none" strike="noStrike">
                <a:solidFill>
                  <a:schemeClr val="dk1"/>
                </a:solidFill>
                <a:latin typeface="Arial"/>
                <a:ea typeface="Arial"/>
                <a:cs typeface="Arial"/>
                <a:sym typeface="Arial"/>
              </a:rPr>
              <a:t>diverse</a:t>
            </a:r>
            <a:r>
              <a:rPr b="0" i="0" lang="en" sz="800" u="none" cap="none" strike="noStrike">
                <a:solidFill>
                  <a:schemeClr val="accent1"/>
                </a:solidFill>
                <a:latin typeface="Arial"/>
                <a:ea typeface="Arial"/>
                <a:cs typeface="Arial"/>
                <a:sym typeface="Arial"/>
              </a:rPr>
              <a:t> </a:t>
            </a:r>
            <a:r>
              <a:rPr b="0" i="0" lang="en" sz="800" u="none" cap="none" strike="noStrike">
                <a:solidFill>
                  <a:srgbClr val="0C0C0C"/>
                </a:solidFill>
                <a:latin typeface="Arial"/>
                <a:ea typeface="Arial"/>
                <a:cs typeface="Arial"/>
                <a:sym typeface="Arial"/>
              </a:rPr>
              <a:t>internal and external pipelines based both on Succession Planning &amp; Critical Key Skills</a:t>
            </a:r>
            <a:endParaRPr b="0" i="0" sz="800" u="none" cap="none" strike="noStrike">
              <a:solidFill>
                <a:srgbClr val="0C0C0C"/>
              </a:solidFill>
              <a:latin typeface="Arial"/>
              <a:ea typeface="Arial"/>
              <a:cs typeface="Arial"/>
              <a:sym typeface="Arial"/>
            </a:endParaRPr>
          </a:p>
        </p:txBody>
      </p:sp>
      <p:sp>
        <p:nvSpPr>
          <p:cNvPr id="203" name="Google Shape;203;p7"/>
          <p:cNvSpPr/>
          <p:nvPr/>
        </p:nvSpPr>
        <p:spPr>
          <a:xfrm>
            <a:off x="2644103" y="3789050"/>
            <a:ext cx="1269600" cy="1015800"/>
          </a:xfrm>
          <a:prstGeom prst="roundRect">
            <a:avLst>
              <a:gd fmla="val 16667" name="adj"/>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Conducts standard briefing</a:t>
            </a:r>
            <a:r>
              <a:rPr b="0" i="0" lang="en" sz="800" u="none" cap="none" strike="noStrike">
                <a:solidFill>
                  <a:srgbClr val="FFFFFF"/>
                </a:solidFill>
                <a:latin typeface="Arial"/>
                <a:ea typeface="Arial"/>
                <a:cs typeface="Arial"/>
                <a:sym typeface="Arial"/>
              </a:rPr>
              <a:t> </a:t>
            </a:r>
            <a:r>
              <a:rPr b="0" i="0" lang="en" sz="800" u="none" cap="none" strike="noStrike">
                <a:solidFill>
                  <a:srgbClr val="0C0C0C"/>
                </a:solidFill>
                <a:latin typeface="Arial"/>
                <a:ea typeface="Arial"/>
                <a:cs typeface="Arial"/>
                <a:sym typeface="Arial"/>
              </a:rPr>
              <a:t>and defines</a:t>
            </a:r>
            <a:r>
              <a:rPr b="0" i="0" lang="en" sz="800" u="none" cap="none" strike="noStrike">
                <a:solidFill>
                  <a:srgbClr val="FFFFFF"/>
                </a:solidFill>
                <a:latin typeface="Arial"/>
                <a:ea typeface="Arial"/>
                <a:cs typeface="Arial"/>
                <a:sym typeface="Arial"/>
              </a:rPr>
              <a:t> </a:t>
            </a:r>
            <a:r>
              <a:rPr b="0" i="0" lang="en" sz="800" u="none" cap="none" strike="noStrike">
                <a:solidFill>
                  <a:schemeClr val="dk1"/>
                </a:solidFill>
                <a:latin typeface="Arial"/>
                <a:ea typeface="Arial"/>
                <a:cs typeface="Arial"/>
                <a:sym typeface="Arial"/>
              </a:rPr>
              <a:t>objective criteria to assess GE pipeline </a:t>
            </a:r>
            <a:r>
              <a:rPr b="0" i="0" lang="en" sz="800" u="none" cap="none" strike="noStrike">
                <a:solidFill>
                  <a:srgbClr val="0C0C0C"/>
                </a:solidFill>
                <a:latin typeface="Arial"/>
                <a:ea typeface="Arial"/>
                <a:cs typeface="Arial"/>
                <a:sym typeface="Arial"/>
              </a:rPr>
              <a:t>with EBPs &amp; Biz leaders</a:t>
            </a:r>
            <a:endParaRPr b="0" i="0" sz="800" u="none" cap="none" strike="noStrike">
              <a:solidFill>
                <a:srgbClr val="0C0C0C"/>
              </a:solidFill>
              <a:latin typeface="Arial"/>
              <a:ea typeface="Arial"/>
              <a:cs typeface="Arial"/>
              <a:sym typeface="Arial"/>
            </a:endParaRPr>
          </a:p>
        </p:txBody>
      </p:sp>
      <p:sp>
        <p:nvSpPr>
          <p:cNvPr id="204" name="Google Shape;204;p7"/>
          <p:cNvSpPr/>
          <p:nvPr/>
        </p:nvSpPr>
        <p:spPr>
          <a:xfrm>
            <a:off x="4164678" y="3789050"/>
            <a:ext cx="1269600" cy="1015800"/>
          </a:xfrm>
          <a:prstGeom prst="roundRect">
            <a:avLst>
              <a:gd fmla="val 16667" name="adj"/>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C0C0C"/>
                </a:solidFill>
                <a:latin typeface="Arial"/>
                <a:ea typeface="Arial"/>
                <a:cs typeface="Arial"/>
                <a:sym typeface="Arial"/>
              </a:rPr>
              <a:t>Holds</a:t>
            </a:r>
            <a:r>
              <a:rPr b="0" i="0" lang="en" sz="800" u="none" cap="none" strike="noStrike">
                <a:solidFill>
                  <a:srgbClr val="FFFFFF"/>
                </a:solidFill>
                <a:latin typeface="Arial"/>
                <a:ea typeface="Arial"/>
                <a:cs typeface="Arial"/>
                <a:sym typeface="Arial"/>
              </a:rPr>
              <a:t> </a:t>
            </a:r>
            <a:r>
              <a:rPr b="0" i="0" lang="en" sz="800" u="none" cap="none" strike="noStrike">
                <a:solidFill>
                  <a:schemeClr val="dk1"/>
                </a:solidFill>
                <a:latin typeface="Arial"/>
                <a:ea typeface="Arial"/>
                <a:cs typeface="Arial"/>
                <a:sym typeface="Arial"/>
              </a:rPr>
              <a:t>Succession </a:t>
            </a:r>
            <a:r>
              <a:rPr b="0" i="0" lang="en" sz="800" u="none" cap="none" strike="noStrike">
                <a:solidFill>
                  <a:srgbClr val="0C0C0C"/>
                </a:solidFill>
                <a:latin typeface="Arial"/>
                <a:ea typeface="Arial"/>
                <a:cs typeface="Arial"/>
                <a:sym typeface="Arial"/>
              </a:rPr>
              <a:t>Discussions;</a:t>
            </a:r>
            <a:r>
              <a:rPr b="0" i="0" lang="en" sz="800" u="none" cap="none" strike="noStrike">
                <a:solidFill>
                  <a:srgbClr val="FFFFFF"/>
                </a:solidFill>
                <a:latin typeface="Arial"/>
                <a:ea typeface="Arial"/>
                <a:cs typeface="Arial"/>
                <a:sym typeface="Arial"/>
              </a:rPr>
              <a:t> </a:t>
            </a:r>
            <a:r>
              <a:rPr b="0" i="0" lang="en" sz="800" u="none" cap="none" strike="noStrike">
                <a:solidFill>
                  <a:schemeClr val="dk1"/>
                </a:solidFill>
                <a:latin typeface="Arial"/>
                <a:ea typeface="Arial"/>
                <a:cs typeface="Arial"/>
                <a:sym typeface="Arial"/>
              </a:rPr>
              <a:t>Makes DE&amp;I data visible throughout and aspires towards 50% Women, 30% URN </a:t>
            </a:r>
            <a:br>
              <a:rPr b="0" i="0" lang="en" sz="800" u="none" cap="none" strike="noStrike">
                <a:solidFill>
                  <a:schemeClr val="dk1"/>
                </a:solidFill>
                <a:latin typeface="Arial"/>
                <a:ea typeface="Arial"/>
                <a:cs typeface="Arial"/>
                <a:sym typeface="Arial"/>
              </a:rPr>
            </a:br>
            <a:r>
              <a:rPr b="0" i="0" lang="en" sz="800" u="none" cap="none" strike="noStrike">
                <a:solidFill>
                  <a:schemeClr val="dk1"/>
                </a:solidFill>
                <a:latin typeface="Arial"/>
                <a:ea typeface="Arial"/>
                <a:cs typeface="Arial"/>
                <a:sym typeface="Arial"/>
              </a:rPr>
              <a:t>in pipeline </a:t>
            </a:r>
            <a:endParaRPr b="0" i="0" sz="800" u="none" cap="none" strike="noStrike">
              <a:solidFill>
                <a:schemeClr val="dk1"/>
              </a:solidFill>
              <a:latin typeface="Arial"/>
              <a:ea typeface="Arial"/>
              <a:cs typeface="Arial"/>
              <a:sym typeface="Arial"/>
            </a:endParaRPr>
          </a:p>
        </p:txBody>
      </p:sp>
      <p:sp>
        <p:nvSpPr>
          <p:cNvPr id="205" name="Google Shape;205;p7"/>
          <p:cNvSpPr/>
          <p:nvPr/>
        </p:nvSpPr>
        <p:spPr>
          <a:xfrm>
            <a:off x="5688678" y="3789050"/>
            <a:ext cx="1269600" cy="1015800"/>
          </a:xfrm>
          <a:prstGeom prst="roundRect">
            <a:avLst>
              <a:gd fmla="val 16667" name="adj"/>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chemeClr val="dk1"/>
                </a:solidFill>
                <a:latin typeface="Arial"/>
                <a:ea typeface="Arial"/>
                <a:cs typeface="Arial"/>
                <a:sym typeface="Arial"/>
              </a:rPr>
              <a:t>Sources</a:t>
            </a:r>
            <a:r>
              <a:rPr b="0" i="0" lang="en" sz="800" u="none" cap="none" strike="noStrike">
                <a:solidFill>
                  <a:schemeClr val="accent1"/>
                </a:solidFill>
                <a:latin typeface="Arial"/>
                <a:ea typeface="Arial"/>
                <a:cs typeface="Arial"/>
                <a:sym typeface="Arial"/>
              </a:rPr>
              <a:t> </a:t>
            </a:r>
            <a:r>
              <a:rPr b="0" i="0" lang="en" sz="800" u="none" cap="none" strike="noStrike">
                <a:solidFill>
                  <a:srgbClr val="0C0C0C"/>
                </a:solidFill>
                <a:latin typeface="Arial"/>
                <a:ea typeface="Arial"/>
                <a:cs typeface="Arial"/>
                <a:sym typeface="Arial"/>
              </a:rPr>
              <a:t>for internal &amp; external pipelines if succession plan is weak in terms of bench strength</a:t>
            </a:r>
            <a:r>
              <a:rPr b="0" i="0" lang="en" sz="800" u="none" cap="none" strike="noStrike">
                <a:solidFill>
                  <a:srgbClr val="FF0000"/>
                </a:solidFill>
                <a:latin typeface="Arial"/>
                <a:ea typeface="Arial"/>
                <a:cs typeface="Arial"/>
                <a:sym typeface="Arial"/>
              </a:rPr>
              <a:t> </a:t>
            </a:r>
            <a:r>
              <a:rPr b="0" i="0" lang="en" sz="800" u="none" cap="none" strike="noStrike">
                <a:solidFill>
                  <a:schemeClr val="dk1"/>
                </a:solidFill>
                <a:latin typeface="Arial"/>
                <a:ea typeface="Arial"/>
                <a:cs typeface="Arial"/>
                <a:sym typeface="Arial"/>
              </a:rPr>
              <a:t>AND diversity</a:t>
            </a:r>
            <a:endParaRPr b="0" i="0" sz="800" u="none" cap="none" strike="noStrike">
              <a:solidFill>
                <a:schemeClr val="dk1"/>
              </a:solidFill>
              <a:latin typeface="Arial"/>
              <a:ea typeface="Arial"/>
              <a:cs typeface="Arial"/>
              <a:sym typeface="Arial"/>
            </a:endParaRPr>
          </a:p>
        </p:txBody>
      </p:sp>
      <p:sp>
        <p:nvSpPr>
          <p:cNvPr id="206" name="Google Shape;206;p7"/>
          <p:cNvSpPr/>
          <p:nvPr/>
        </p:nvSpPr>
        <p:spPr>
          <a:xfrm>
            <a:off x="7581053" y="2814775"/>
            <a:ext cx="1269600" cy="1015800"/>
          </a:xfrm>
          <a:prstGeom prst="roundRect">
            <a:avLst>
              <a:gd fmla="val 16667" name="adj"/>
            </a:avLst>
          </a:prstGeom>
          <a:solidFill>
            <a:srgbClr val="FFFFFF"/>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C0C0C"/>
                </a:solidFill>
                <a:latin typeface="Arial"/>
                <a:ea typeface="Arial"/>
                <a:cs typeface="Arial"/>
                <a:sym typeface="Arial"/>
              </a:rPr>
              <a:t>Updates succession plans and connects with</a:t>
            </a:r>
            <a:r>
              <a:rPr b="0" i="0" lang="en" sz="800" u="none" cap="none" strike="noStrike">
                <a:solidFill>
                  <a:srgbClr val="FFFFFF"/>
                </a:solidFill>
                <a:latin typeface="Arial"/>
                <a:ea typeface="Arial"/>
                <a:cs typeface="Arial"/>
                <a:sym typeface="Arial"/>
              </a:rPr>
              <a:t> </a:t>
            </a:r>
            <a:r>
              <a:rPr b="0" i="0" lang="en" sz="800" u="none" cap="none" strike="noStrike">
                <a:solidFill>
                  <a:schemeClr val="dk1"/>
                </a:solidFill>
                <a:latin typeface="Arial"/>
                <a:ea typeface="Arial"/>
                <a:cs typeface="Arial"/>
                <a:sym typeface="Arial"/>
              </a:rPr>
              <a:t>new internal and external diverse </a:t>
            </a:r>
            <a:r>
              <a:rPr b="0" i="0" lang="en" sz="800" u="none" cap="none" strike="noStrike">
                <a:solidFill>
                  <a:srgbClr val="0C0C0C"/>
                </a:solidFill>
                <a:latin typeface="Arial"/>
                <a:ea typeface="Arial"/>
                <a:cs typeface="Arial"/>
                <a:sym typeface="Arial"/>
              </a:rPr>
              <a:t>candidates to maintain engagement</a:t>
            </a:r>
            <a:endParaRPr b="0" i="0" sz="800" u="none" cap="none" strike="noStrike">
              <a:solidFill>
                <a:schemeClr val="accent1"/>
              </a:solidFill>
              <a:latin typeface="Arial"/>
              <a:ea typeface="Arial"/>
              <a:cs typeface="Arial"/>
              <a:sym typeface="Arial"/>
            </a:endParaRPr>
          </a:p>
        </p:txBody>
      </p:sp>
      <p:sp>
        <p:nvSpPr>
          <p:cNvPr id="207" name="Google Shape;207;p7"/>
          <p:cNvSpPr/>
          <p:nvPr/>
        </p:nvSpPr>
        <p:spPr>
          <a:xfrm>
            <a:off x="88653" y="641294"/>
            <a:ext cx="724800" cy="841800"/>
          </a:xfrm>
          <a:prstGeom prst="roundRect">
            <a:avLst>
              <a:gd fmla="val 16667" name="adj"/>
            </a:avLst>
          </a:pr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Informs SP about the open requests for GG11 / GE/ CEC position</a:t>
            </a:r>
            <a:endParaRPr b="0" i="0" sz="700" u="none" cap="none" strike="noStrike">
              <a:solidFill>
                <a:srgbClr val="000000"/>
              </a:solidFill>
              <a:latin typeface="Arial"/>
              <a:ea typeface="Arial"/>
              <a:cs typeface="Arial"/>
              <a:sym typeface="Arial"/>
            </a:endParaRPr>
          </a:p>
        </p:txBody>
      </p:sp>
      <p:sp>
        <p:nvSpPr>
          <p:cNvPr id="208" name="Google Shape;208;p7"/>
          <p:cNvSpPr txBox="1"/>
          <p:nvPr/>
        </p:nvSpPr>
        <p:spPr>
          <a:xfrm>
            <a:off x="1924" y="117400"/>
            <a:ext cx="1611600" cy="354000"/>
          </a:xfrm>
          <a:prstGeom prst="rect">
            <a:avLst/>
          </a:prstGeom>
          <a:solidFill>
            <a:srgbClr val="FFFFFF"/>
          </a:solidFill>
          <a:ln cap="flat" cmpd="sng" w="9525">
            <a:solidFill>
              <a:schemeClr val="accent4"/>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1" lang="en" sz="1100" u="none" cap="none" strike="noStrike">
                <a:solidFill>
                  <a:schemeClr val="dk1"/>
                </a:solidFill>
                <a:latin typeface="Arial"/>
                <a:ea typeface="Arial"/>
                <a:cs typeface="Arial"/>
                <a:sym typeface="Arial"/>
              </a:rPr>
              <a:t>Exec REC perspective</a:t>
            </a:r>
            <a:endParaRPr b="0" i="1" sz="1100" u="none" cap="none" strike="noStrike">
              <a:solidFill>
                <a:srgbClr val="000000"/>
              </a:solidFill>
              <a:latin typeface="Arial"/>
              <a:ea typeface="Arial"/>
              <a:cs typeface="Arial"/>
              <a:sym typeface="Arial"/>
            </a:endParaRPr>
          </a:p>
        </p:txBody>
      </p:sp>
      <p:cxnSp>
        <p:nvCxnSpPr>
          <p:cNvPr id="209" name="Google Shape;209;p7"/>
          <p:cNvCxnSpPr/>
          <p:nvPr/>
        </p:nvCxnSpPr>
        <p:spPr>
          <a:xfrm>
            <a:off x="2540578" y="1043044"/>
            <a:ext cx="255900" cy="0"/>
          </a:xfrm>
          <a:prstGeom prst="straightConnector1">
            <a:avLst/>
          </a:prstGeom>
          <a:noFill/>
          <a:ln cap="flat" cmpd="sng" w="9525">
            <a:solidFill>
              <a:schemeClr val="accent4"/>
            </a:solidFill>
            <a:prstDash val="solid"/>
            <a:round/>
            <a:headEnd len="sm" w="sm" type="none"/>
            <a:tailEnd len="med" w="med" type="triangle"/>
          </a:ln>
        </p:spPr>
      </p:cxnSp>
      <p:cxnSp>
        <p:nvCxnSpPr>
          <p:cNvPr id="210" name="Google Shape;210;p7"/>
          <p:cNvCxnSpPr/>
          <p:nvPr/>
        </p:nvCxnSpPr>
        <p:spPr>
          <a:xfrm>
            <a:off x="4186403" y="1043044"/>
            <a:ext cx="261000" cy="0"/>
          </a:xfrm>
          <a:prstGeom prst="straightConnector1">
            <a:avLst/>
          </a:prstGeom>
          <a:noFill/>
          <a:ln cap="flat" cmpd="sng" w="9525">
            <a:solidFill>
              <a:schemeClr val="accent4"/>
            </a:solidFill>
            <a:prstDash val="solid"/>
            <a:round/>
            <a:headEnd len="sm" w="sm" type="none"/>
            <a:tailEnd len="med" w="med" type="triangle"/>
          </a:ln>
        </p:spPr>
      </p:cxnSp>
      <p:cxnSp>
        <p:nvCxnSpPr>
          <p:cNvPr id="211" name="Google Shape;211;p7"/>
          <p:cNvCxnSpPr/>
          <p:nvPr/>
        </p:nvCxnSpPr>
        <p:spPr>
          <a:xfrm flipH="1" rot="10800000">
            <a:off x="5837928" y="1043044"/>
            <a:ext cx="289500" cy="600"/>
          </a:xfrm>
          <a:prstGeom prst="straightConnector1">
            <a:avLst/>
          </a:prstGeom>
          <a:noFill/>
          <a:ln cap="flat" cmpd="sng" w="9525">
            <a:solidFill>
              <a:schemeClr val="accent4"/>
            </a:solidFill>
            <a:prstDash val="solid"/>
            <a:round/>
            <a:headEnd len="sm" w="sm" type="none"/>
            <a:tailEnd len="med" w="med" type="triangle"/>
          </a:ln>
        </p:spPr>
      </p:cxnSp>
      <p:cxnSp>
        <p:nvCxnSpPr>
          <p:cNvPr id="212" name="Google Shape;212;p7"/>
          <p:cNvCxnSpPr>
            <a:stCxn id="199" idx="3"/>
            <a:endCxn id="201" idx="0"/>
          </p:cNvCxnSpPr>
          <p:nvPr/>
        </p:nvCxnSpPr>
        <p:spPr>
          <a:xfrm>
            <a:off x="7517353" y="1056125"/>
            <a:ext cx="698400" cy="544500"/>
          </a:xfrm>
          <a:prstGeom prst="bentConnector2">
            <a:avLst/>
          </a:prstGeom>
          <a:noFill/>
          <a:ln cap="flat" cmpd="sng" w="9525">
            <a:solidFill>
              <a:schemeClr val="accent4"/>
            </a:solidFill>
            <a:prstDash val="solid"/>
            <a:round/>
            <a:headEnd len="sm" w="sm" type="none"/>
            <a:tailEnd len="med" w="med" type="triangle"/>
          </a:ln>
        </p:spPr>
      </p:cxnSp>
      <p:cxnSp>
        <p:nvCxnSpPr>
          <p:cNvPr id="213" name="Google Shape;213;p7"/>
          <p:cNvCxnSpPr>
            <a:stCxn id="202" idx="3"/>
            <a:endCxn id="203" idx="1"/>
          </p:cNvCxnSpPr>
          <p:nvPr/>
        </p:nvCxnSpPr>
        <p:spPr>
          <a:xfrm>
            <a:off x="2386428" y="4296500"/>
            <a:ext cx="257700" cy="600"/>
          </a:xfrm>
          <a:prstGeom prst="straightConnector1">
            <a:avLst/>
          </a:prstGeom>
          <a:noFill/>
          <a:ln cap="flat" cmpd="sng" w="9525">
            <a:solidFill>
              <a:schemeClr val="lt1"/>
            </a:solidFill>
            <a:prstDash val="solid"/>
            <a:round/>
            <a:headEnd len="sm" w="sm" type="none"/>
            <a:tailEnd len="med" w="med" type="triangle"/>
          </a:ln>
        </p:spPr>
      </p:cxnSp>
      <p:cxnSp>
        <p:nvCxnSpPr>
          <p:cNvPr id="214" name="Google Shape;214;p7"/>
          <p:cNvCxnSpPr>
            <a:stCxn id="203" idx="3"/>
            <a:endCxn id="204" idx="1"/>
          </p:cNvCxnSpPr>
          <p:nvPr/>
        </p:nvCxnSpPr>
        <p:spPr>
          <a:xfrm>
            <a:off x="3913703" y="4296950"/>
            <a:ext cx="251100" cy="0"/>
          </a:xfrm>
          <a:prstGeom prst="straightConnector1">
            <a:avLst/>
          </a:prstGeom>
          <a:noFill/>
          <a:ln cap="flat" cmpd="sng" w="9525">
            <a:solidFill>
              <a:schemeClr val="lt1"/>
            </a:solidFill>
            <a:prstDash val="solid"/>
            <a:round/>
            <a:headEnd len="sm" w="sm" type="none"/>
            <a:tailEnd len="med" w="med" type="triangle"/>
          </a:ln>
        </p:spPr>
      </p:cxnSp>
      <p:cxnSp>
        <p:nvCxnSpPr>
          <p:cNvPr id="215" name="Google Shape;215;p7"/>
          <p:cNvCxnSpPr>
            <a:stCxn id="204" idx="3"/>
            <a:endCxn id="205" idx="1"/>
          </p:cNvCxnSpPr>
          <p:nvPr/>
        </p:nvCxnSpPr>
        <p:spPr>
          <a:xfrm>
            <a:off x="5434278" y="4296950"/>
            <a:ext cx="254400" cy="0"/>
          </a:xfrm>
          <a:prstGeom prst="straightConnector1">
            <a:avLst/>
          </a:prstGeom>
          <a:noFill/>
          <a:ln cap="flat" cmpd="sng" w="9525">
            <a:solidFill>
              <a:schemeClr val="lt1"/>
            </a:solidFill>
            <a:prstDash val="solid"/>
            <a:round/>
            <a:headEnd len="sm" w="sm" type="none"/>
            <a:tailEnd len="med" w="med" type="triangle"/>
          </a:ln>
        </p:spPr>
      </p:cxnSp>
      <p:cxnSp>
        <p:nvCxnSpPr>
          <p:cNvPr id="216" name="Google Shape;216;p7"/>
          <p:cNvCxnSpPr>
            <a:stCxn id="201" idx="2"/>
          </p:cNvCxnSpPr>
          <p:nvPr/>
        </p:nvCxnSpPr>
        <p:spPr>
          <a:xfrm>
            <a:off x="8215853" y="2462000"/>
            <a:ext cx="2700" cy="330000"/>
          </a:xfrm>
          <a:prstGeom prst="straightConnector1">
            <a:avLst/>
          </a:prstGeom>
          <a:noFill/>
          <a:ln cap="flat" cmpd="sng" w="9525">
            <a:solidFill>
              <a:srgbClr val="000000"/>
            </a:solidFill>
            <a:prstDash val="solid"/>
            <a:round/>
            <a:headEnd len="sm" w="sm" type="none"/>
            <a:tailEnd len="med" w="med" type="triangle"/>
          </a:ln>
        </p:spPr>
      </p:cxnSp>
      <p:sp>
        <p:nvSpPr>
          <p:cNvPr id="217" name="Google Shape;217;p7"/>
          <p:cNvSpPr txBox="1"/>
          <p:nvPr/>
        </p:nvSpPr>
        <p:spPr>
          <a:xfrm>
            <a:off x="1604" y="3346350"/>
            <a:ext cx="1557000" cy="354000"/>
          </a:xfrm>
          <a:prstGeom prst="rect">
            <a:avLst/>
          </a:prstGeom>
          <a:solidFill>
            <a:srgbClr val="FFFFFF"/>
          </a:solid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1" lang="en" sz="1100" u="none" cap="none" strike="noStrike">
                <a:solidFill>
                  <a:schemeClr val="dk1"/>
                </a:solidFill>
                <a:latin typeface="Arial"/>
                <a:ea typeface="Arial"/>
                <a:cs typeface="Arial"/>
                <a:sym typeface="Arial"/>
              </a:rPr>
              <a:t>SP perspective</a:t>
            </a:r>
            <a:endParaRPr b="1" i="1" sz="1100" u="none" cap="none" strike="noStrike">
              <a:solidFill>
                <a:schemeClr val="dk1"/>
              </a:solidFill>
              <a:latin typeface="Arial"/>
              <a:ea typeface="Arial"/>
              <a:cs typeface="Arial"/>
              <a:sym typeface="Arial"/>
            </a:endParaRPr>
          </a:p>
        </p:txBody>
      </p:sp>
      <p:pic>
        <p:nvPicPr>
          <p:cNvPr id="218" name="Google Shape;218;p7"/>
          <p:cNvPicPr preferRelativeResize="0"/>
          <p:nvPr/>
        </p:nvPicPr>
        <p:blipFill rotWithShape="1">
          <a:blip r:embed="rId10">
            <a:alphaModFix/>
          </a:blip>
          <a:srcRect b="0" l="0" r="0" t="0"/>
          <a:stretch/>
        </p:blipFill>
        <p:spPr>
          <a:xfrm>
            <a:off x="3868694" y="2132837"/>
            <a:ext cx="475350" cy="475375"/>
          </a:xfrm>
          <a:prstGeom prst="rect">
            <a:avLst/>
          </a:prstGeom>
          <a:noFill/>
          <a:ln>
            <a:noFill/>
          </a:ln>
        </p:spPr>
      </p:pic>
      <p:pic>
        <p:nvPicPr>
          <p:cNvPr id="219" name="Google Shape;219;p7"/>
          <p:cNvPicPr preferRelativeResize="0"/>
          <p:nvPr/>
        </p:nvPicPr>
        <p:blipFill rotWithShape="1">
          <a:blip r:embed="rId11">
            <a:alphaModFix/>
          </a:blip>
          <a:srcRect b="0" l="0" r="0" t="0"/>
          <a:stretch/>
        </p:blipFill>
        <p:spPr>
          <a:xfrm>
            <a:off x="2636728" y="2132850"/>
            <a:ext cx="475350" cy="475350"/>
          </a:xfrm>
          <a:prstGeom prst="rect">
            <a:avLst/>
          </a:prstGeom>
          <a:noFill/>
          <a:ln>
            <a:noFill/>
          </a:ln>
        </p:spPr>
      </p:pic>
      <p:pic>
        <p:nvPicPr>
          <p:cNvPr id="220" name="Google Shape;220;p7"/>
          <p:cNvPicPr preferRelativeResize="0"/>
          <p:nvPr/>
        </p:nvPicPr>
        <p:blipFill rotWithShape="1">
          <a:blip r:embed="rId12">
            <a:alphaModFix/>
          </a:blip>
          <a:srcRect b="0" l="0" r="0" t="0"/>
          <a:stretch/>
        </p:blipFill>
        <p:spPr>
          <a:xfrm>
            <a:off x="1387335" y="2132850"/>
            <a:ext cx="475350" cy="475350"/>
          </a:xfrm>
          <a:prstGeom prst="rect">
            <a:avLst/>
          </a:prstGeom>
          <a:noFill/>
          <a:ln>
            <a:noFill/>
          </a:ln>
        </p:spPr>
      </p:pic>
      <p:pic>
        <p:nvPicPr>
          <p:cNvPr id="221" name="Google Shape;221;p7"/>
          <p:cNvPicPr preferRelativeResize="0"/>
          <p:nvPr/>
        </p:nvPicPr>
        <p:blipFill rotWithShape="1">
          <a:blip r:embed="rId13">
            <a:alphaModFix/>
          </a:blip>
          <a:srcRect b="0" l="0" r="0" t="0"/>
          <a:stretch/>
        </p:blipFill>
        <p:spPr>
          <a:xfrm>
            <a:off x="5073759" y="2108025"/>
            <a:ext cx="525000" cy="525000"/>
          </a:xfrm>
          <a:prstGeom prst="rect">
            <a:avLst/>
          </a:prstGeom>
          <a:noFill/>
          <a:ln>
            <a:noFill/>
          </a:ln>
        </p:spPr>
      </p:pic>
      <p:pic>
        <p:nvPicPr>
          <p:cNvPr id="222" name="Google Shape;222;p7"/>
          <p:cNvPicPr preferRelativeResize="0"/>
          <p:nvPr/>
        </p:nvPicPr>
        <p:blipFill rotWithShape="1">
          <a:blip r:embed="rId14">
            <a:alphaModFix/>
          </a:blip>
          <a:srcRect b="0" l="0" r="0" t="0"/>
          <a:stretch/>
        </p:blipFill>
        <p:spPr>
          <a:xfrm>
            <a:off x="6377559" y="2160375"/>
            <a:ext cx="420300" cy="420300"/>
          </a:xfrm>
          <a:prstGeom prst="rect">
            <a:avLst/>
          </a:prstGeom>
          <a:noFill/>
          <a:ln>
            <a:noFill/>
          </a:ln>
        </p:spPr>
      </p:pic>
      <p:cxnSp>
        <p:nvCxnSpPr>
          <p:cNvPr id="223" name="Google Shape;223;p7"/>
          <p:cNvCxnSpPr>
            <a:stCxn id="205" idx="3"/>
          </p:cNvCxnSpPr>
          <p:nvPr/>
        </p:nvCxnSpPr>
        <p:spPr>
          <a:xfrm flipH="1" rot="10800000">
            <a:off x="6958278" y="3916850"/>
            <a:ext cx="1254300" cy="380100"/>
          </a:xfrm>
          <a:prstGeom prst="bentConnector3">
            <a:avLst>
              <a:gd fmla="val 99853" name="adj1"/>
            </a:avLst>
          </a:prstGeom>
          <a:noFill/>
          <a:ln cap="flat" cmpd="sng" w="9525">
            <a:solidFill>
              <a:schemeClr val="lt1"/>
            </a:solidFill>
            <a:prstDash val="solid"/>
            <a:round/>
            <a:headEnd len="sm" w="sm" type="none"/>
            <a:tailEnd len="med" w="med" type="triangle"/>
          </a:ln>
        </p:spPr>
      </p:cxnSp>
      <p:cxnSp>
        <p:nvCxnSpPr>
          <p:cNvPr id="224" name="Google Shape;224;p7"/>
          <p:cNvCxnSpPr/>
          <p:nvPr/>
        </p:nvCxnSpPr>
        <p:spPr>
          <a:xfrm>
            <a:off x="813328" y="1056119"/>
            <a:ext cx="255900" cy="0"/>
          </a:xfrm>
          <a:prstGeom prst="straightConnector1">
            <a:avLst/>
          </a:prstGeom>
          <a:noFill/>
          <a:ln cap="flat" cmpd="sng" w="9525">
            <a:solidFill>
              <a:schemeClr val="accent4"/>
            </a:solidFill>
            <a:prstDash val="solid"/>
            <a:round/>
            <a:headEnd len="sm" w="sm"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8"/>
          <p:cNvSpPr txBox="1"/>
          <p:nvPr>
            <p:ph type="title"/>
          </p:nvPr>
        </p:nvSpPr>
        <p:spPr>
          <a:xfrm>
            <a:off x="311700" y="539725"/>
            <a:ext cx="8520600" cy="1282500"/>
          </a:xfrm>
          <a:prstGeom prst="rect">
            <a:avLst/>
          </a:prstGeom>
          <a:noFill/>
          <a:ln>
            <a:noFill/>
          </a:ln>
        </p:spPr>
        <p:txBody>
          <a:bodyPr anchorCtr="0" anchor="ctr" bIns="91425" lIns="0" spcFirstLastPara="1" rIns="91425" wrap="square" tIns="91425">
            <a:normAutofit/>
          </a:bodyPr>
          <a:lstStyle/>
          <a:p>
            <a:pPr indent="0" lvl="0" marL="0" rtl="0" algn="l">
              <a:lnSpc>
                <a:spcPct val="100000"/>
              </a:lnSpc>
              <a:spcBef>
                <a:spcPts val="0"/>
              </a:spcBef>
              <a:spcAft>
                <a:spcPts val="0"/>
              </a:spcAft>
              <a:buSzPts val="2200"/>
              <a:buNone/>
            </a:pPr>
            <a:r>
              <a:rPr lang="en"/>
              <a:t>Building DE&amp;I Capability &amp; Practical Guidance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aphicFrame>
        <p:nvGraphicFramePr>
          <p:cNvPr id="234" name="Google Shape;234;p9"/>
          <p:cNvGraphicFramePr/>
          <p:nvPr/>
        </p:nvGraphicFramePr>
        <p:xfrm>
          <a:off x="305693" y="1066905"/>
          <a:ext cx="3000000" cy="3000000"/>
        </p:xfrm>
        <a:graphic>
          <a:graphicData uri="http://schemas.openxmlformats.org/drawingml/2006/table">
            <a:tbl>
              <a:tblPr>
                <a:noFill/>
                <a:tableStyleId>{73FEE17D-5B2B-4369-8767-536C244FD234}</a:tableStyleId>
              </a:tblPr>
              <a:tblGrid>
                <a:gridCol w="1780225"/>
                <a:gridCol w="1286725"/>
                <a:gridCol w="4825000"/>
              </a:tblGrid>
              <a:tr h="386250">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Moments that Matter</a:t>
                      </a:r>
                      <a:endParaRPr sz="1100" u="none" cap="none" strike="noStrike">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Key Capabilities</a:t>
                      </a:r>
                      <a:endParaRPr sz="1100" u="none" cap="none" strike="noStrike">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Outcome</a:t>
                      </a:r>
                      <a:endParaRPr sz="1100" u="none" cap="none" strike="noStrike">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chemeClr val="dk2"/>
                    </a:solidFill>
                  </a:tcPr>
                </a:tc>
              </a:tr>
              <a:tr h="6994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Presenting Shortlists and Succession Plans</a:t>
                      </a:r>
                      <a:endParaRPr sz="1100" u="none" cap="none" strike="noStrike">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sng" cap="none" strike="noStrike">
                          <a:solidFill>
                            <a:schemeClr val="dk1"/>
                          </a:solidFill>
                          <a:latin typeface="Arial"/>
                          <a:ea typeface="Arial"/>
                          <a:cs typeface="Arial"/>
                          <a:sym typeface="Arial"/>
                          <a:hlinkClick action="ppaction://hlinksldjump" r:id="rId3">
                            <a:extLst>
                              <a:ext uri="{A12FA001-AC4F-418D-AE19-62706E023703}">
                                <ahyp:hlinkClr val="tx"/>
                              </a:ext>
                            </a:extLst>
                          </a:hlinkClick>
                        </a:rPr>
                        <a:t>Leverage DE&amp;I data </a:t>
                      </a:r>
                      <a:endParaRPr sz="1100" u="none" cap="none" strike="noStrike">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lang="en" sz="1100" u="sng" cap="none" strike="noStrike">
                          <a:solidFill>
                            <a:schemeClr val="dk1"/>
                          </a:solidFill>
                          <a:latin typeface="Arial"/>
                          <a:ea typeface="Arial"/>
                          <a:cs typeface="Arial"/>
                          <a:sym typeface="Arial"/>
                          <a:hlinkClick action="ppaction://hlinksldjump" r:id="rId4">
                            <a:extLst>
                              <a:ext uri="{A12FA001-AC4F-418D-AE19-62706E023703}">
                                <ahyp:hlinkClr val="tx"/>
                              </a:ext>
                            </a:extLst>
                          </a:hlinkClick>
                        </a:rPr>
                        <a:t>in your dialogue</a:t>
                      </a:r>
                      <a:endParaRPr i="1" sz="1100" u="none" cap="none" strike="noStrike">
                        <a:solidFill>
                          <a:schemeClr val="accent1"/>
                        </a:solidFill>
                        <a:highlight>
                          <a:schemeClr val="lt2"/>
                        </a:highlight>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C0C0C"/>
                          </a:solidFill>
                          <a:latin typeface="Arial"/>
                          <a:ea typeface="Arial"/>
                          <a:cs typeface="Arial"/>
                          <a:sym typeface="Arial"/>
                        </a:rPr>
                        <a:t>The diversity data is analysed for the positions being hired and pipelined for. The process owners actively seek insights and engage in constructive discussions to take proactive actions based on the findings.</a:t>
                      </a:r>
                      <a:endParaRPr sz="1100" u="none" cap="none" strike="noStrike">
                        <a:solidFill>
                          <a:srgbClr val="0C0C0C"/>
                        </a:solidFill>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r>
              <a:tr h="6354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Dialogue with Leader</a:t>
                      </a:r>
                      <a:endParaRPr sz="1100" u="none" cap="none" strike="noStrike">
                        <a:latin typeface="Arial"/>
                        <a:ea typeface="Arial"/>
                        <a:cs typeface="Arial"/>
                        <a:sym typeface="Arial"/>
                      </a:endParaRPr>
                    </a:p>
                    <a:p>
                      <a:pPr indent="-69850" lvl="0" marL="114300" marR="0" rtl="0" algn="l">
                        <a:lnSpc>
                          <a:spcPct val="100000"/>
                        </a:lnSpc>
                        <a:spcBef>
                          <a:spcPts val="0"/>
                        </a:spcBef>
                        <a:spcAft>
                          <a:spcPts val="0"/>
                        </a:spcAft>
                        <a:buClr>
                          <a:srgbClr val="000000"/>
                        </a:buClr>
                        <a:buSzPts val="1100"/>
                        <a:buFont typeface="Arial"/>
                        <a:buChar char="❏"/>
                      </a:pPr>
                      <a:r>
                        <a:rPr lang="en" sz="1100" u="none" cap="none" strike="noStrike">
                          <a:latin typeface="Arial"/>
                          <a:ea typeface="Arial"/>
                          <a:cs typeface="Arial"/>
                          <a:sym typeface="Arial"/>
                        </a:rPr>
                        <a:t> Briefing </a:t>
                      </a:r>
                      <a:endParaRPr sz="1100" u="none" cap="none" strike="noStrike">
                        <a:latin typeface="Arial"/>
                        <a:ea typeface="Arial"/>
                        <a:cs typeface="Arial"/>
                        <a:sym typeface="Arial"/>
                      </a:endParaRPr>
                    </a:p>
                    <a:p>
                      <a:pPr indent="-69850" lvl="0" marL="114300" marR="0" rtl="0" algn="l">
                        <a:lnSpc>
                          <a:spcPct val="100000"/>
                        </a:lnSpc>
                        <a:spcBef>
                          <a:spcPts val="0"/>
                        </a:spcBef>
                        <a:spcAft>
                          <a:spcPts val="0"/>
                        </a:spcAft>
                        <a:buClr>
                          <a:srgbClr val="000000"/>
                        </a:buClr>
                        <a:buSzPts val="1100"/>
                        <a:buFont typeface="Arial"/>
                        <a:buChar char="❏"/>
                      </a:pPr>
                      <a:r>
                        <a:rPr lang="en" sz="1100" u="none" cap="none" strike="noStrike">
                          <a:latin typeface="Arial"/>
                          <a:ea typeface="Arial"/>
                          <a:cs typeface="Arial"/>
                          <a:sym typeface="Arial"/>
                        </a:rPr>
                        <a:t> Debriefing </a:t>
                      </a:r>
                      <a:endParaRPr sz="1100" u="none" cap="none" strike="noStrike">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 sz="1100" u="sng" cap="none" strike="noStrike">
                          <a:solidFill>
                            <a:schemeClr val="dk1"/>
                          </a:solidFill>
                          <a:latin typeface="Arial"/>
                          <a:ea typeface="Arial"/>
                          <a:cs typeface="Arial"/>
                          <a:sym typeface="Arial"/>
                          <a:hlinkClick action="ppaction://hlinksldjump" r:id="rId5">
                            <a:extLst>
                              <a:ext uri="{A12FA001-AC4F-418D-AE19-62706E023703}">
                                <ahyp:hlinkClr val="tx"/>
                              </a:ext>
                            </a:extLst>
                          </a:hlinkClick>
                        </a:rPr>
                        <a:t>Explain the why DE&amp;I</a:t>
                      </a:r>
                      <a:endParaRPr sz="1100" u="none" cap="none" strike="noStrike">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c>
                  <a:txBody>
                    <a:bodyPr/>
                    <a:lstStyle/>
                    <a:p>
                      <a:pPr indent="0" lvl="0" marL="0" marR="0" rtl="0" algn="l">
                        <a:lnSpc>
                          <a:spcPct val="100000"/>
                        </a:lnSpc>
                        <a:spcBef>
                          <a:spcPts val="0"/>
                        </a:spcBef>
                        <a:spcAft>
                          <a:spcPts val="0"/>
                        </a:spcAft>
                        <a:buClr>
                          <a:srgbClr val="FFFFFF"/>
                        </a:buClr>
                        <a:buSzPts val="1600"/>
                        <a:buFont typeface="Arial"/>
                        <a:buNone/>
                      </a:pPr>
                      <a:r>
                        <a:rPr lang="en" sz="1100" u="none" cap="none" strike="noStrike">
                          <a:solidFill>
                            <a:srgbClr val="0C0C0C"/>
                          </a:solidFill>
                          <a:latin typeface="Arial"/>
                          <a:ea typeface="Arial"/>
                          <a:cs typeface="Arial"/>
                          <a:sym typeface="Arial"/>
                        </a:rPr>
                        <a:t>The leaders recognize the positive impact of DE&amp;I on team performance and purposefully seek to incorporate diverse perspectives to build a high-performing team.</a:t>
                      </a:r>
                      <a:endParaRPr sz="1100" u="none" cap="none" strike="noStrike">
                        <a:solidFill>
                          <a:srgbClr val="0C0C0C"/>
                        </a:solidFill>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r>
              <a:tr h="5678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Dialogue with Leader</a:t>
                      </a:r>
                      <a:endParaRPr sz="1100" u="none" cap="none" strike="noStrike">
                        <a:latin typeface="Arial"/>
                        <a:ea typeface="Arial"/>
                        <a:cs typeface="Arial"/>
                        <a:sym typeface="Arial"/>
                      </a:endParaRPr>
                    </a:p>
                    <a:p>
                      <a:pPr indent="-69850" lvl="0" marL="114300" marR="0" rtl="0" algn="l">
                        <a:lnSpc>
                          <a:spcPct val="100000"/>
                        </a:lnSpc>
                        <a:spcBef>
                          <a:spcPts val="0"/>
                        </a:spcBef>
                        <a:spcAft>
                          <a:spcPts val="0"/>
                        </a:spcAft>
                        <a:buClr>
                          <a:srgbClr val="000000"/>
                        </a:buClr>
                        <a:buSzPts val="1100"/>
                        <a:buFont typeface="Arial"/>
                        <a:buChar char="❏"/>
                      </a:pPr>
                      <a:r>
                        <a:rPr lang="en" sz="1100" u="none" cap="none" strike="noStrike">
                          <a:latin typeface="Arial"/>
                          <a:ea typeface="Arial"/>
                          <a:cs typeface="Arial"/>
                          <a:sym typeface="Arial"/>
                        </a:rPr>
                        <a:t> Briefing </a:t>
                      </a:r>
                      <a:endParaRPr sz="1100" u="none" cap="none" strike="noStrike">
                        <a:latin typeface="Arial"/>
                        <a:ea typeface="Arial"/>
                        <a:cs typeface="Arial"/>
                        <a:sym typeface="Arial"/>
                      </a:endParaRPr>
                    </a:p>
                    <a:p>
                      <a:pPr indent="-69850" lvl="0" marL="114300" marR="0" rtl="0" algn="l">
                        <a:lnSpc>
                          <a:spcPct val="100000"/>
                        </a:lnSpc>
                        <a:spcBef>
                          <a:spcPts val="0"/>
                        </a:spcBef>
                        <a:spcAft>
                          <a:spcPts val="0"/>
                        </a:spcAft>
                        <a:buClr>
                          <a:srgbClr val="000000"/>
                        </a:buClr>
                        <a:buSzPts val="1100"/>
                        <a:buFont typeface="Arial"/>
                        <a:buChar char="❏"/>
                      </a:pPr>
                      <a:r>
                        <a:rPr lang="en" sz="1100" u="none" cap="none" strike="noStrike">
                          <a:latin typeface="Arial"/>
                          <a:ea typeface="Arial"/>
                          <a:cs typeface="Arial"/>
                          <a:sym typeface="Arial"/>
                        </a:rPr>
                        <a:t> Debriefing </a:t>
                      </a:r>
                      <a:endParaRPr sz="1100" u="none" cap="none" strike="noStrike">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 sz="1100" u="sng" cap="none" strike="noStrike">
                          <a:solidFill>
                            <a:schemeClr val="dk1"/>
                          </a:solidFill>
                          <a:latin typeface="Arial"/>
                          <a:ea typeface="Arial"/>
                          <a:cs typeface="Arial"/>
                          <a:sym typeface="Arial"/>
                          <a:hlinkClick action="ppaction://hlinksldjump" r:id="rId6">
                            <a:extLst>
                              <a:ext uri="{A12FA001-AC4F-418D-AE19-62706E023703}">
                                <ahyp:hlinkClr val="tx"/>
                              </a:ext>
                            </a:extLst>
                          </a:hlinkClick>
                        </a:rPr>
                        <a:t>Practice bias awareness in your conversation</a:t>
                      </a:r>
                      <a:endParaRPr sz="1100" u="none" cap="none" strike="noStrike">
                        <a:solidFill>
                          <a:schemeClr val="accent2"/>
                        </a:solidFill>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C0C0C"/>
                          </a:solidFill>
                          <a:latin typeface="Arial"/>
                          <a:ea typeface="Arial"/>
                          <a:cs typeface="Arial"/>
                          <a:sym typeface="Arial"/>
                        </a:rPr>
                        <a:t>All recognize the potential impact of their background, personal experiences, societal stereotypes, and cultural context on their decisions and actions and work together to mitigate it.</a:t>
                      </a:r>
                      <a:endParaRPr sz="1100" u="none" cap="none" strike="noStrike">
                        <a:solidFill>
                          <a:srgbClr val="0C0C0C"/>
                        </a:solidFill>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r>
              <a:tr h="4959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Sourcing</a:t>
                      </a:r>
                      <a:endParaRPr sz="1100" u="none" cap="none" strike="noStrike">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 sz="1100" u="sng" cap="none" strike="noStrike">
                          <a:solidFill>
                            <a:schemeClr val="dk1"/>
                          </a:solidFill>
                          <a:latin typeface="Arial"/>
                          <a:ea typeface="Arial"/>
                          <a:cs typeface="Arial"/>
                          <a:sym typeface="Arial"/>
                          <a:hlinkClick action="ppaction://hlinksldjump" r:id="rId7">
                            <a:extLst>
                              <a:ext uri="{A12FA001-AC4F-418D-AE19-62706E023703}">
                                <ahyp:hlinkClr val="tx"/>
                              </a:ext>
                            </a:extLst>
                          </a:hlinkClick>
                        </a:rPr>
                        <a:t>Source Diverse Talents</a:t>
                      </a:r>
                      <a:endParaRPr sz="1100" u="none" cap="none" strike="noStrike">
                        <a:solidFill>
                          <a:srgbClr val="529336"/>
                        </a:solidFill>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We have diverse candidates slates and we enhance succession plans with diverse candidates and build relationships proactively.</a:t>
                      </a:r>
                      <a:endParaRPr sz="1100" u="none" cap="none" strike="noStrike">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r>
              <a:tr h="574625">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Arial"/>
                          <a:ea typeface="Arial"/>
                          <a:cs typeface="Arial"/>
                          <a:sym typeface="Arial"/>
                        </a:rPr>
                        <a:t>Presenting Candidates/Talents during people discussions</a:t>
                      </a:r>
                      <a:endParaRPr sz="1100" u="none" cap="none" strike="noStrike">
                        <a:solidFill>
                          <a:schemeClr val="accent1"/>
                        </a:solidFill>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en" sz="1100" u="sng" cap="none" strike="noStrike">
                          <a:solidFill>
                            <a:schemeClr val="hlink"/>
                          </a:solidFill>
                          <a:latin typeface="Arial"/>
                          <a:ea typeface="Arial"/>
                          <a:cs typeface="Arial"/>
                          <a:sym typeface="Arial"/>
                          <a:hlinkClick action="ppaction://hlinksldjump" r:id="rId8"/>
                        </a:rPr>
                        <a:t>Be an active Ally</a:t>
                      </a:r>
                      <a:endParaRPr sz="1100" u="none" cap="none" strike="noStrike">
                        <a:solidFill>
                          <a:srgbClr val="CC0000"/>
                        </a:solidFill>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solidFill>
                            <a:srgbClr val="0C0C0C"/>
                          </a:solidFill>
                          <a:latin typeface="Arial"/>
                          <a:ea typeface="Arial"/>
                          <a:cs typeface="Arial"/>
                          <a:sym typeface="Arial"/>
                        </a:rPr>
                        <a:t>It is ensured that actions are taken to create workplace equity and unlocking growth opportunities are identified  for individuals and groups of people who may face systemic barriers.</a:t>
                      </a:r>
                      <a:endParaRPr sz="1100" u="none" cap="none" strike="noStrike">
                        <a:solidFill>
                          <a:srgbClr val="0C0C0C"/>
                        </a:solidFill>
                        <a:latin typeface="Arial"/>
                        <a:ea typeface="Arial"/>
                        <a:cs typeface="Arial"/>
                        <a:sym typeface="Aria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5F5F2"/>
                    </a:solidFill>
                  </a:tcPr>
                </a:tc>
              </a:tr>
            </a:tbl>
          </a:graphicData>
        </a:graphic>
      </p:graphicFrame>
      <p:sp>
        <p:nvSpPr>
          <p:cNvPr id="235" name="Google Shape;235;p9"/>
          <p:cNvSpPr txBox="1"/>
          <p:nvPr>
            <p:ph type="title"/>
          </p:nvPr>
        </p:nvSpPr>
        <p:spPr>
          <a:xfrm>
            <a:off x="571450" y="432675"/>
            <a:ext cx="7431600" cy="572700"/>
          </a:xfrm>
          <a:prstGeom prst="rect">
            <a:avLst/>
          </a:prstGeom>
          <a:noFill/>
          <a:ln>
            <a:noFill/>
          </a:ln>
        </p:spPr>
        <p:txBody>
          <a:bodyPr anchorCtr="0" anchor="t" bIns="36000" lIns="36000" spcFirstLastPara="1" rIns="36000" wrap="square" tIns="36000">
            <a:noAutofit/>
          </a:bodyPr>
          <a:lstStyle/>
          <a:p>
            <a:pPr indent="0" lvl="0" marL="0" rtl="0" algn="l">
              <a:lnSpc>
                <a:spcPct val="80000"/>
              </a:lnSpc>
              <a:spcBef>
                <a:spcPts val="0"/>
              </a:spcBef>
              <a:spcAft>
                <a:spcPts val="0"/>
              </a:spcAft>
              <a:buSzPts val="2200"/>
              <a:buNone/>
            </a:pPr>
            <a:r>
              <a:rPr lang="en"/>
              <a:t>Guidance on Key Capabilities </a:t>
            </a:r>
            <a:endParaRPr sz="1700">
              <a:solidFill>
                <a:srgbClr val="706B69"/>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